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1" r:id="rId14"/>
    <p:sldId id="262" r:id="rId15"/>
    <p:sldId id="263" r:id="rId16"/>
    <p:sldId id="266" r:id="rId17"/>
    <p:sldId id="267" r:id="rId18"/>
    <p:sldId id="268" r:id="rId19"/>
    <p:sldId id="269" r:id="rId20"/>
    <p:sldId id="270" r:id="rId21"/>
    <p:sldId id="271" r:id="rId22"/>
    <p:sldId id="264" r:id="rId23"/>
    <p:sldId id="281" r:id="rId24"/>
    <p:sldId id="265" r:id="rId25"/>
  </p:sldIdLst>
  <p:sldSz cx="12192000" cy="6858000"/>
  <p:notesSz cx="12192000" cy="6858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64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9275" y="2562016"/>
            <a:ext cx="11353449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00327" y="3611372"/>
            <a:ext cx="9991344" cy="13074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5D7C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995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A28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995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995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23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0111" y="269747"/>
            <a:ext cx="1815083" cy="4069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7963" y="1643583"/>
            <a:ext cx="10736072" cy="1765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F995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1112" y="2794736"/>
            <a:ext cx="9749774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A28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hyperlink" Target="https://imi-paradigm.eu/PEtoolbox/EUPATI/PARADIGM-Events-and-Hospitality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8951"/>
            <a:ext cx="6248400" cy="6130799"/>
            <a:chOff x="0" y="758951"/>
            <a:chExt cx="6099175" cy="6097905"/>
          </a:xfrm>
        </p:grpSpPr>
        <p:sp>
          <p:nvSpPr>
            <p:cNvPr id="3" name="object 3"/>
            <p:cNvSpPr/>
            <p:nvPr/>
          </p:nvSpPr>
          <p:spPr>
            <a:xfrm>
              <a:off x="0" y="758951"/>
              <a:ext cx="3072765" cy="4097020"/>
            </a:xfrm>
            <a:custGeom>
              <a:avLst/>
              <a:gdLst/>
              <a:ahLst/>
              <a:cxnLst/>
              <a:rect l="l" t="t" r="r" b="b"/>
              <a:pathLst>
                <a:path w="3072765" h="4097020">
                  <a:moveTo>
                    <a:pt x="0" y="0"/>
                  </a:moveTo>
                  <a:lnTo>
                    <a:pt x="0" y="2050034"/>
                  </a:lnTo>
                  <a:lnTo>
                    <a:pt x="2047113" y="4096512"/>
                  </a:lnTo>
                  <a:lnTo>
                    <a:pt x="3072384" y="3071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61560"/>
              <a:ext cx="1995170" cy="1995170"/>
            </a:xfrm>
            <a:custGeom>
              <a:avLst/>
              <a:gdLst/>
              <a:ahLst/>
              <a:cxnLst/>
              <a:rect l="l" t="t" r="r" b="b"/>
              <a:pathLst>
                <a:path w="1995170" h="1995170">
                  <a:moveTo>
                    <a:pt x="0" y="0"/>
                  </a:moveTo>
                  <a:lnTo>
                    <a:pt x="0" y="1994721"/>
                  </a:lnTo>
                  <a:lnTo>
                    <a:pt x="1994662" y="1994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97023" y="4855463"/>
              <a:ext cx="4002404" cy="2000885"/>
            </a:xfrm>
            <a:custGeom>
              <a:avLst/>
              <a:gdLst/>
              <a:ahLst/>
              <a:cxnLst/>
              <a:rect l="l" t="t" r="r" b="b"/>
              <a:pathLst>
                <a:path w="4002404" h="2000884">
                  <a:moveTo>
                    <a:pt x="2001901" y="0"/>
                  </a:moveTo>
                  <a:lnTo>
                    <a:pt x="0" y="2000816"/>
                  </a:lnTo>
                  <a:lnTo>
                    <a:pt x="4002024" y="2000816"/>
                  </a:lnTo>
                  <a:lnTo>
                    <a:pt x="2001901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368796" y="4253484"/>
            <a:ext cx="2133600" cy="4445"/>
          </a:xfrm>
          <a:custGeom>
            <a:avLst/>
            <a:gdLst/>
            <a:ahLst/>
            <a:cxnLst/>
            <a:rect l="l" t="t" r="r" b="b"/>
            <a:pathLst>
              <a:path w="2133600" h="4445">
                <a:moveTo>
                  <a:pt x="0" y="0"/>
                </a:moveTo>
                <a:lnTo>
                  <a:pt x="2133600" y="3937"/>
                </a:lnTo>
              </a:path>
            </a:pathLst>
          </a:custGeom>
          <a:ln w="100584">
            <a:solidFill>
              <a:srgbClr val="7BA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62680" y="2576016"/>
            <a:ext cx="8653780" cy="10502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30"/>
              </a:spcBef>
            </a:pPr>
            <a:r>
              <a:rPr sz="2400" b="1" spc="60" dirty="0">
                <a:solidFill>
                  <a:srgbClr val="000000"/>
                </a:solidFill>
                <a:latin typeface="Calibri"/>
                <a:cs typeface="Calibri"/>
              </a:rPr>
              <a:t>Patient</a:t>
            </a:r>
            <a:r>
              <a:rPr sz="2400" b="1" spc="2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0000"/>
                </a:solidFill>
                <a:latin typeface="Calibri"/>
                <a:cs typeface="Calibri"/>
              </a:rPr>
              <a:t>Involvement</a:t>
            </a:r>
            <a:r>
              <a:rPr sz="2400" b="1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5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400" b="1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0000"/>
                </a:solidFill>
                <a:latin typeface="Calibri"/>
                <a:cs typeface="Calibri"/>
              </a:rPr>
              <a:t>Translational</a:t>
            </a:r>
            <a:r>
              <a:rPr sz="2400" b="1" spc="2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b="1" spc="50" dirty="0">
                <a:solidFill>
                  <a:srgbClr val="000000"/>
                </a:solidFill>
              </a:rPr>
              <a:t>R</a:t>
            </a:r>
            <a:r>
              <a:rPr sz="2400" b="1" spc="50" dirty="0">
                <a:solidFill>
                  <a:srgbClr val="000000"/>
                </a:solidFill>
                <a:latin typeface="Calibri"/>
                <a:cs typeface="Calibri"/>
              </a:rPr>
              <a:t>esearch</a:t>
            </a:r>
            <a:r>
              <a:rPr sz="2400" b="1" spc="2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400" b="1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400" b="1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60" dirty="0">
                <a:solidFill>
                  <a:srgbClr val="000000"/>
                </a:solidFill>
                <a:latin typeface="Calibri"/>
                <a:cs typeface="Calibri"/>
              </a:rPr>
              <a:t>example</a:t>
            </a:r>
            <a:r>
              <a:rPr sz="2400" b="1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45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400" b="1" spc="-5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000000"/>
                </a:solidFill>
                <a:latin typeface="Calibri"/>
                <a:cs typeface="Calibri"/>
              </a:rPr>
              <a:t>Patient</a:t>
            </a:r>
            <a:r>
              <a:rPr sz="2400" b="1" spc="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000000"/>
                </a:solidFill>
                <a:latin typeface="Calibri"/>
                <a:cs typeface="Calibri"/>
              </a:rPr>
              <a:t>Engagement</a:t>
            </a:r>
            <a:r>
              <a:rPr sz="2400" b="1" spc="2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75" dirty="0">
                <a:solidFill>
                  <a:srgbClr val="000000"/>
                </a:solidFill>
                <a:latin typeface="Calibri"/>
                <a:cs typeface="Calibri"/>
              </a:rPr>
              <a:t>Resource</a:t>
            </a:r>
            <a:r>
              <a:rPr sz="2400" b="1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0000"/>
                </a:solidFill>
                <a:latin typeface="Calibri"/>
                <a:cs typeface="Calibri"/>
              </a:rPr>
              <a:t>Centre</a:t>
            </a:r>
            <a:r>
              <a:rPr sz="2400" b="1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45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400" b="1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0000"/>
                </a:solidFill>
                <a:latin typeface="Calibri"/>
                <a:cs typeface="Calibri"/>
              </a:rPr>
              <a:t>Translational </a:t>
            </a:r>
            <a:r>
              <a:rPr sz="2400" b="1" spc="75" dirty="0">
                <a:solidFill>
                  <a:srgbClr val="000000"/>
                </a:solidFill>
                <a:latin typeface="Calibri"/>
                <a:cs typeface="Calibri"/>
              </a:rPr>
              <a:t> Researchers</a:t>
            </a:r>
            <a:r>
              <a:rPr sz="2400" b="1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45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400" b="1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40" dirty="0">
                <a:solidFill>
                  <a:srgbClr val="000000"/>
                </a:solidFill>
                <a:latin typeface="Calibri"/>
                <a:cs typeface="Calibri"/>
              </a:rPr>
              <a:t>EATRIS</a:t>
            </a:r>
            <a:r>
              <a:rPr sz="2400" b="1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0000"/>
                </a:solidFill>
                <a:latin typeface="Calibri"/>
                <a:cs typeface="Calibri"/>
              </a:rPr>
              <a:t>Plus</a:t>
            </a:r>
            <a:r>
              <a:rPr sz="2400" b="1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75" dirty="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5841" y="4408170"/>
            <a:ext cx="4831080" cy="101663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b="1" spc="-5" dirty="0">
                <a:solidFill>
                  <a:srgbClr val="7BA654"/>
                </a:solidFill>
                <a:latin typeface="Trebuchet MS"/>
                <a:cs typeface="Trebuchet MS"/>
              </a:rPr>
              <a:t>N</a:t>
            </a:r>
            <a:r>
              <a:rPr sz="1800" b="1" spc="-120" dirty="0">
                <a:solidFill>
                  <a:srgbClr val="7BA654"/>
                </a:solidFill>
                <a:latin typeface="Trebuchet MS"/>
                <a:cs typeface="Trebuchet MS"/>
              </a:rPr>
              <a:t>o</a:t>
            </a:r>
            <a:r>
              <a:rPr sz="1800" b="1" spc="-105" dirty="0">
                <a:solidFill>
                  <a:srgbClr val="7BA654"/>
                </a:solidFill>
                <a:latin typeface="Trebuchet MS"/>
                <a:cs typeface="Trebuchet MS"/>
              </a:rPr>
              <a:t>v</a:t>
            </a:r>
            <a:r>
              <a:rPr sz="1800" b="1" spc="-110" dirty="0">
                <a:solidFill>
                  <a:srgbClr val="7BA654"/>
                </a:solidFill>
                <a:latin typeface="Trebuchet MS"/>
                <a:cs typeface="Trebuchet MS"/>
              </a:rPr>
              <a:t>ember</a:t>
            </a:r>
            <a:r>
              <a:rPr sz="1800" b="1" spc="-150" dirty="0">
                <a:solidFill>
                  <a:srgbClr val="7BA654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7BA654"/>
                </a:solidFill>
                <a:latin typeface="Trebuchet MS"/>
                <a:cs typeface="Trebuchet MS"/>
              </a:rPr>
              <a:t>202</a:t>
            </a:r>
            <a:r>
              <a:rPr sz="1800" b="1" dirty="0">
                <a:solidFill>
                  <a:srgbClr val="7BA654"/>
                </a:solidFill>
                <a:latin typeface="Trebuchet MS"/>
                <a:cs typeface="Trebuchet MS"/>
              </a:rPr>
              <a:t>3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ts val="2050"/>
              </a:lnSpc>
              <a:spcBef>
                <a:spcPts val="770"/>
              </a:spcBef>
            </a:pPr>
            <a:r>
              <a:rPr sz="1800" b="1" spc="-60" dirty="0">
                <a:solidFill>
                  <a:srgbClr val="7BA654"/>
                </a:solidFill>
                <a:latin typeface="Trebuchet MS"/>
                <a:cs typeface="Trebuchet MS"/>
              </a:rPr>
              <a:t>Elena</a:t>
            </a:r>
            <a:r>
              <a:rPr sz="1800" b="1" spc="-175" dirty="0">
                <a:solidFill>
                  <a:srgbClr val="7BA654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7BA654"/>
                </a:solidFill>
                <a:latin typeface="Trebuchet MS"/>
                <a:cs typeface="Trebuchet MS"/>
              </a:rPr>
              <a:t>Balestra</a:t>
            </a:r>
            <a:r>
              <a:rPr sz="1800" b="1" spc="-150" dirty="0">
                <a:solidFill>
                  <a:srgbClr val="7BA654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7BA654"/>
                </a:solidFill>
                <a:latin typeface="Trebuchet MS"/>
                <a:cs typeface="Trebuchet MS"/>
              </a:rPr>
              <a:t>Head</a:t>
            </a:r>
            <a:r>
              <a:rPr sz="1800" b="1" spc="-165" dirty="0">
                <a:solidFill>
                  <a:srgbClr val="7BA654"/>
                </a:solidFill>
                <a:latin typeface="Trebuchet MS"/>
                <a:cs typeface="Trebuchet MS"/>
              </a:rPr>
              <a:t> </a:t>
            </a:r>
            <a:r>
              <a:rPr sz="1800" b="1" spc="-95" dirty="0">
                <a:solidFill>
                  <a:srgbClr val="7BA654"/>
                </a:solidFill>
                <a:latin typeface="Trebuchet MS"/>
                <a:cs typeface="Trebuchet MS"/>
              </a:rPr>
              <a:t>of</a:t>
            </a:r>
            <a:r>
              <a:rPr sz="1800" b="1" spc="-120" dirty="0">
                <a:solidFill>
                  <a:srgbClr val="7BA654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7BA654"/>
                </a:solidFill>
                <a:latin typeface="Trebuchet MS"/>
                <a:cs typeface="Trebuchet MS"/>
              </a:rPr>
              <a:t>Membership</a:t>
            </a:r>
            <a:r>
              <a:rPr sz="1800" b="1" spc="-180" dirty="0">
                <a:solidFill>
                  <a:srgbClr val="7BA654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7BA654"/>
                </a:solidFill>
                <a:latin typeface="Trebuchet MS"/>
                <a:cs typeface="Trebuchet MS"/>
              </a:rPr>
              <a:t>and</a:t>
            </a:r>
            <a:r>
              <a:rPr sz="1800" b="1" spc="-145" dirty="0">
                <a:solidFill>
                  <a:srgbClr val="7BA654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rgbClr val="7BA654"/>
                </a:solidFill>
                <a:latin typeface="Trebuchet MS"/>
                <a:cs typeface="Trebuchet MS"/>
              </a:rPr>
              <a:t>Capacity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ts val="2050"/>
              </a:lnSpc>
            </a:pPr>
            <a:r>
              <a:rPr sz="1800" b="1" spc="30" dirty="0">
                <a:solidFill>
                  <a:srgbClr val="7BA654"/>
                </a:solidFill>
                <a:latin typeface="Trebuchet MS"/>
                <a:cs typeface="Trebuchet MS"/>
              </a:rPr>
              <a:t>B</a:t>
            </a:r>
            <a:r>
              <a:rPr sz="1800" b="1" spc="-60" dirty="0">
                <a:solidFill>
                  <a:srgbClr val="7BA654"/>
                </a:solidFill>
                <a:latin typeface="Trebuchet MS"/>
                <a:cs typeface="Trebuchet MS"/>
              </a:rPr>
              <a:t>u</a:t>
            </a:r>
            <a:r>
              <a:rPr sz="1800" b="1" spc="-110" dirty="0">
                <a:solidFill>
                  <a:srgbClr val="7BA654"/>
                </a:solidFill>
                <a:latin typeface="Trebuchet MS"/>
                <a:cs typeface="Trebuchet MS"/>
              </a:rPr>
              <a:t>i</a:t>
            </a:r>
            <a:r>
              <a:rPr sz="1800" b="1" spc="-65" dirty="0">
                <a:solidFill>
                  <a:srgbClr val="7BA654"/>
                </a:solidFill>
                <a:latin typeface="Trebuchet MS"/>
                <a:cs typeface="Trebuchet MS"/>
              </a:rPr>
              <a:t>l</a:t>
            </a:r>
            <a:r>
              <a:rPr sz="1800" b="1" spc="-125" dirty="0">
                <a:solidFill>
                  <a:srgbClr val="7BA654"/>
                </a:solidFill>
                <a:latin typeface="Trebuchet MS"/>
                <a:cs typeface="Trebuchet MS"/>
              </a:rPr>
              <a:t>d</a:t>
            </a:r>
            <a:r>
              <a:rPr sz="1800" b="1" spc="-80" dirty="0">
                <a:solidFill>
                  <a:srgbClr val="7BA654"/>
                </a:solidFill>
                <a:latin typeface="Trebuchet MS"/>
                <a:cs typeface="Trebuchet MS"/>
              </a:rPr>
              <a:t>i</a:t>
            </a:r>
            <a:r>
              <a:rPr sz="1800" b="1" spc="-140" dirty="0">
                <a:solidFill>
                  <a:srgbClr val="7BA654"/>
                </a:solidFill>
                <a:latin typeface="Trebuchet MS"/>
                <a:cs typeface="Trebuchet MS"/>
              </a:rPr>
              <a:t>n</a:t>
            </a:r>
            <a:r>
              <a:rPr sz="1800" b="1" spc="-20" dirty="0">
                <a:solidFill>
                  <a:srgbClr val="7BA654"/>
                </a:solidFill>
                <a:latin typeface="Trebuchet MS"/>
                <a:cs typeface="Trebuchet MS"/>
              </a:rPr>
              <a:t>g</a:t>
            </a:r>
            <a:r>
              <a:rPr sz="1800" b="1" spc="-180" dirty="0">
                <a:solidFill>
                  <a:srgbClr val="7BA654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7BA654"/>
                </a:solidFill>
                <a:latin typeface="Trebuchet MS"/>
                <a:cs typeface="Trebuchet MS"/>
              </a:rPr>
              <a:t>a</a:t>
            </a:r>
            <a:r>
              <a:rPr sz="1800" b="1" spc="-160" dirty="0">
                <a:solidFill>
                  <a:srgbClr val="7BA654"/>
                </a:solidFill>
                <a:latin typeface="Trebuchet MS"/>
                <a:cs typeface="Trebuchet MS"/>
              </a:rPr>
              <a:t>t</a:t>
            </a:r>
            <a:r>
              <a:rPr sz="1800" b="1" spc="-110" dirty="0">
                <a:solidFill>
                  <a:srgbClr val="7BA654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7BA654"/>
                </a:solidFill>
                <a:latin typeface="Trebuchet MS"/>
                <a:cs typeface="Trebuchet MS"/>
              </a:rPr>
              <a:t>E</a:t>
            </a:r>
            <a:r>
              <a:rPr sz="1800" b="1" spc="-25" dirty="0">
                <a:solidFill>
                  <a:srgbClr val="7BA654"/>
                </a:solidFill>
                <a:latin typeface="Trebuchet MS"/>
                <a:cs typeface="Trebuchet MS"/>
              </a:rPr>
              <a:t>P</a:t>
            </a:r>
            <a:r>
              <a:rPr sz="1800" b="1" spc="-135" dirty="0">
                <a:solidFill>
                  <a:srgbClr val="7BA654"/>
                </a:solidFill>
                <a:latin typeface="Trebuchet MS"/>
                <a:cs typeface="Trebuchet MS"/>
              </a:rPr>
              <a:t>F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5651" y="130707"/>
            <a:ext cx="2450592" cy="119481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0484" y="630429"/>
            <a:ext cx="2175034" cy="5879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0" y="533400"/>
            <a:ext cx="2450592" cy="6971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8900" y="85344"/>
            <a:ext cx="1629155" cy="81533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3192879"/>
            <a:ext cx="1085850" cy="743585"/>
            <a:chOff x="0" y="3192879"/>
            <a:chExt cx="1085850" cy="743585"/>
          </a:xfrm>
        </p:grpSpPr>
        <p:sp>
          <p:nvSpPr>
            <p:cNvPr id="4" name="object 4"/>
            <p:cNvSpPr/>
            <p:nvPr/>
          </p:nvSpPr>
          <p:spPr>
            <a:xfrm>
              <a:off x="0" y="3529583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80">
                  <a:moveTo>
                    <a:pt x="0" y="0"/>
                  </a:moveTo>
                  <a:lnTo>
                    <a:pt x="335280" y="0"/>
                  </a:lnTo>
                </a:path>
              </a:pathLst>
            </a:custGeom>
            <a:ln w="6350">
              <a:solidFill>
                <a:srgbClr val="6C6D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6998" y="3192879"/>
              <a:ext cx="739140" cy="743585"/>
            </a:xfrm>
            <a:custGeom>
              <a:avLst/>
              <a:gdLst/>
              <a:ahLst/>
              <a:cxnLst/>
              <a:rect l="l" t="t" r="r" b="b"/>
              <a:pathLst>
                <a:path w="739140" h="743585">
                  <a:moveTo>
                    <a:pt x="369268" y="743258"/>
                  </a:moveTo>
                  <a:lnTo>
                    <a:pt x="323006" y="740356"/>
                  </a:lnTo>
                  <a:lnTo>
                    <a:pt x="278442" y="731886"/>
                  </a:lnTo>
                  <a:lnTo>
                    <a:pt x="235925" y="718197"/>
                  </a:lnTo>
                  <a:lnTo>
                    <a:pt x="195803" y="699642"/>
                  </a:lnTo>
                  <a:lnTo>
                    <a:pt x="158426" y="676571"/>
                  </a:lnTo>
                  <a:lnTo>
                    <a:pt x="124140" y="649335"/>
                  </a:lnTo>
                  <a:lnTo>
                    <a:pt x="93296" y="618287"/>
                  </a:lnTo>
                  <a:lnTo>
                    <a:pt x="66241" y="583776"/>
                  </a:lnTo>
                  <a:lnTo>
                    <a:pt x="43323" y="546154"/>
                  </a:lnTo>
                  <a:lnTo>
                    <a:pt x="24892" y="505773"/>
                  </a:lnTo>
                  <a:lnTo>
                    <a:pt x="11295" y="462983"/>
                  </a:lnTo>
                  <a:lnTo>
                    <a:pt x="2881" y="418135"/>
                  </a:lnTo>
                  <a:lnTo>
                    <a:pt x="0" y="371581"/>
                  </a:lnTo>
                  <a:lnTo>
                    <a:pt x="2881" y="325029"/>
                  </a:lnTo>
                  <a:lnTo>
                    <a:pt x="11295" y="280186"/>
                  </a:lnTo>
                  <a:lnTo>
                    <a:pt x="24892" y="237403"/>
                  </a:lnTo>
                  <a:lnTo>
                    <a:pt x="43323" y="197030"/>
                  </a:lnTo>
                  <a:lnTo>
                    <a:pt x="66241" y="159418"/>
                  </a:lnTo>
                  <a:lnTo>
                    <a:pt x="93296" y="124918"/>
                  </a:lnTo>
                  <a:lnTo>
                    <a:pt x="124140" y="93880"/>
                  </a:lnTo>
                  <a:lnTo>
                    <a:pt x="158426" y="66656"/>
                  </a:lnTo>
                  <a:lnTo>
                    <a:pt x="195803" y="43594"/>
                  </a:lnTo>
                  <a:lnTo>
                    <a:pt x="235925" y="25048"/>
                  </a:lnTo>
                  <a:lnTo>
                    <a:pt x="278442" y="11366"/>
                  </a:lnTo>
                  <a:lnTo>
                    <a:pt x="323006" y="2900"/>
                  </a:lnTo>
                  <a:lnTo>
                    <a:pt x="369268" y="0"/>
                  </a:lnTo>
                  <a:lnTo>
                    <a:pt x="415531" y="2900"/>
                  </a:lnTo>
                  <a:lnTo>
                    <a:pt x="449997" y="9447"/>
                  </a:lnTo>
                  <a:lnTo>
                    <a:pt x="369268" y="9447"/>
                  </a:lnTo>
                  <a:lnTo>
                    <a:pt x="320512" y="12760"/>
                  </a:lnTo>
                  <a:lnTo>
                    <a:pt x="273725" y="22409"/>
                  </a:lnTo>
                  <a:lnTo>
                    <a:pt x="229342" y="37958"/>
                  </a:lnTo>
                  <a:lnTo>
                    <a:pt x="187793" y="58971"/>
                  </a:lnTo>
                  <a:lnTo>
                    <a:pt x="149513" y="85015"/>
                  </a:lnTo>
                  <a:lnTo>
                    <a:pt x="114932" y="115652"/>
                  </a:lnTo>
                  <a:lnTo>
                    <a:pt x="84485" y="150449"/>
                  </a:lnTo>
                  <a:lnTo>
                    <a:pt x="58604" y="188970"/>
                  </a:lnTo>
                  <a:lnTo>
                    <a:pt x="37721" y="230778"/>
                  </a:lnTo>
                  <a:lnTo>
                    <a:pt x="22269" y="275440"/>
                  </a:lnTo>
                  <a:lnTo>
                    <a:pt x="12681" y="322520"/>
                  </a:lnTo>
                  <a:lnTo>
                    <a:pt x="9388" y="371581"/>
                  </a:lnTo>
                  <a:lnTo>
                    <a:pt x="12681" y="420663"/>
                  </a:lnTo>
                  <a:lnTo>
                    <a:pt x="22269" y="467756"/>
                  </a:lnTo>
                  <a:lnTo>
                    <a:pt x="37721" y="512425"/>
                  </a:lnTo>
                  <a:lnTo>
                    <a:pt x="58604" y="554235"/>
                  </a:lnTo>
                  <a:lnTo>
                    <a:pt x="84485" y="592754"/>
                  </a:lnTo>
                  <a:lnTo>
                    <a:pt x="114932" y="627546"/>
                  </a:lnTo>
                  <a:lnTo>
                    <a:pt x="149513" y="658177"/>
                  </a:lnTo>
                  <a:lnTo>
                    <a:pt x="187793" y="684213"/>
                  </a:lnTo>
                  <a:lnTo>
                    <a:pt x="229342" y="705219"/>
                  </a:lnTo>
                  <a:lnTo>
                    <a:pt x="273725" y="720761"/>
                  </a:lnTo>
                  <a:lnTo>
                    <a:pt x="320512" y="730405"/>
                  </a:lnTo>
                  <a:lnTo>
                    <a:pt x="369268" y="733716"/>
                  </a:lnTo>
                  <a:lnTo>
                    <a:pt x="450467" y="733716"/>
                  </a:lnTo>
                  <a:lnTo>
                    <a:pt x="415531" y="740356"/>
                  </a:lnTo>
                  <a:lnTo>
                    <a:pt x="369268" y="743258"/>
                  </a:lnTo>
                  <a:close/>
                </a:path>
                <a:path w="739140" h="743585">
                  <a:moveTo>
                    <a:pt x="450467" y="733716"/>
                  </a:moveTo>
                  <a:lnTo>
                    <a:pt x="369268" y="733716"/>
                  </a:lnTo>
                  <a:lnTo>
                    <a:pt x="418045" y="730403"/>
                  </a:lnTo>
                  <a:lnTo>
                    <a:pt x="464844" y="720754"/>
                  </a:lnTo>
                  <a:lnTo>
                    <a:pt x="509235" y="705205"/>
                  </a:lnTo>
                  <a:lnTo>
                    <a:pt x="550785" y="684192"/>
                  </a:lnTo>
                  <a:lnTo>
                    <a:pt x="589064" y="658148"/>
                  </a:lnTo>
                  <a:lnTo>
                    <a:pt x="623640" y="627511"/>
                  </a:lnTo>
                  <a:lnTo>
                    <a:pt x="654080" y="592714"/>
                  </a:lnTo>
                  <a:lnTo>
                    <a:pt x="679953" y="554193"/>
                  </a:lnTo>
                  <a:lnTo>
                    <a:pt x="700829" y="512385"/>
                  </a:lnTo>
                  <a:lnTo>
                    <a:pt x="716274" y="467723"/>
                  </a:lnTo>
                  <a:lnTo>
                    <a:pt x="725858" y="420643"/>
                  </a:lnTo>
                  <a:lnTo>
                    <a:pt x="729148" y="371581"/>
                  </a:lnTo>
                  <a:lnTo>
                    <a:pt x="725858" y="322520"/>
                  </a:lnTo>
                  <a:lnTo>
                    <a:pt x="716274" y="275440"/>
                  </a:lnTo>
                  <a:lnTo>
                    <a:pt x="700829" y="230778"/>
                  </a:lnTo>
                  <a:lnTo>
                    <a:pt x="679953" y="188970"/>
                  </a:lnTo>
                  <a:lnTo>
                    <a:pt x="654080" y="150449"/>
                  </a:lnTo>
                  <a:lnTo>
                    <a:pt x="623640" y="115652"/>
                  </a:lnTo>
                  <a:lnTo>
                    <a:pt x="589064" y="85015"/>
                  </a:lnTo>
                  <a:lnTo>
                    <a:pt x="550785" y="58971"/>
                  </a:lnTo>
                  <a:lnTo>
                    <a:pt x="509235" y="37958"/>
                  </a:lnTo>
                  <a:lnTo>
                    <a:pt x="464844" y="22409"/>
                  </a:lnTo>
                  <a:lnTo>
                    <a:pt x="418045" y="12760"/>
                  </a:lnTo>
                  <a:lnTo>
                    <a:pt x="369268" y="9447"/>
                  </a:lnTo>
                  <a:lnTo>
                    <a:pt x="449997" y="9447"/>
                  </a:lnTo>
                  <a:lnTo>
                    <a:pt x="502612" y="25048"/>
                  </a:lnTo>
                  <a:lnTo>
                    <a:pt x="542733" y="43594"/>
                  </a:lnTo>
                  <a:lnTo>
                    <a:pt x="580111" y="66656"/>
                  </a:lnTo>
                  <a:lnTo>
                    <a:pt x="614396" y="93880"/>
                  </a:lnTo>
                  <a:lnTo>
                    <a:pt x="645241" y="124918"/>
                  </a:lnTo>
                  <a:lnTo>
                    <a:pt x="672296" y="159418"/>
                  </a:lnTo>
                  <a:lnTo>
                    <a:pt x="695214" y="197030"/>
                  </a:lnTo>
                  <a:lnTo>
                    <a:pt x="713645" y="237403"/>
                  </a:lnTo>
                  <a:lnTo>
                    <a:pt x="727242" y="280186"/>
                  </a:lnTo>
                  <a:lnTo>
                    <a:pt x="735655" y="325029"/>
                  </a:lnTo>
                  <a:lnTo>
                    <a:pt x="738537" y="371581"/>
                  </a:lnTo>
                  <a:lnTo>
                    <a:pt x="735655" y="418135"/>
                  </a:lnTo>
                  <a:lnTo>
                    <a:pt x="727242" y="462983"/>
                  </a:lnTo>
                  <a:lnTo>
                    <a:pt x="713645" y="505773"/>
                  </a:lnTo>
                  <a:lnTo>
                    <a:pt x="695214" y="546154"/>
                  </a:lnTo>
                  <a:lnTo>
                    <a:pt x="672296" y="583776"/>
                  </a:lnTo>
                  <a:lnTo>
                    <a:pt x="645241" y="618287"/>
                  </a:lnTo>
                  <a:lnTo>
                    <a:pt x="614396" y="649335"/>
                  </a:lnTo>
                  <a:lnTo>
                    <a:pt x="580111" y="676571"/>
                  </a:lnTo>
                  <a:lnTo>
                    <a:pt x="542733" y="699642"/>
                  </a:lnTo>
                  <a:lnTo>
                    <a:pt x="502612" y="718197"/>
                  </a:lnTo>
                  <a:lnTo>
                    <a:pt x="460095" y="731886"/>
                  </a:lnTo>
                  <a:lnTo>
                    <a:pt x="450467" y="733716"/>
                  </a:lnTo>
                  <a:close/>
                </a:path>
              </a:pathLst>
            </a:custGeom>
            <a:solidFill>
              <a:srgbClr val="6C6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0086" y="3336958"/>
              <a:ext cx="452755" cy="455295"/>
            </a:xfrm>
            <a:custGeom>
              <a:avLst/>
              <a:gdLst/>
              <a:ahLst/>
              <a:cxnLst/>
              <a:rect l="l" t="t" r="r" b="b"/>
              <a:pathLst>
                <a:path w="452755" h="455295">
                  <a:moveTo>
                    <a:pt x="226180" y="455195"/>
                  </a:moveTo>
                  <a:lnTo>
                    <a:pt x="180663" y="450561"/>
                  </a:lnTo>
                  <a:lnTo>
                    <a:pt x="138238" y="437276"/>
                  </a:lnTo>
                  <a:lnTo>
                    <a:pt x="99822" y="416263"/>
                  </a:lnTo>
                  <a:lnTo>
                    <a:pt x="66333" y="388446"/>
                  </a:lnTo>
                  <a:lnTo>
                    <a:pt x="38688" y="354747"/>
                  </a:lnTo>
                  <a:lnTo>
                    <a:pt x="17806" y="316090"/>
                  </a:lnTo>
                  <a:lnTo>
                    <a:pt x="4604" y="273399"/>
                  </a:lnTo>
                  <a:lnTo>
                    <a:pt x="0" y="227597"/>
                  </a:lnTo>
                  <a:lnTo>
                    <a:pt x="4604" y="181795"/>
                  </a:lnTo>
                  <a:lnTo>
                    <a:pt x="17806" y="139104"/>
                  </a:lnTo>
                  <a:lnTo>
                    <a:pt x="38688" y="100447"/>
                  </a:lnTo>
                  <a:lnTo>
                    <a:pt x="66333" y="66748"/>
                  </a:lnTo>
                  <a:lnTo>
                    <a:pt x="99822" y="38931"/>
                  </a:lnTo>
                  <a:lnTo>
                    <a:pt x="138238" y="17918"/>
                  </a:lnTo>
                  <a:lnTo>
                    <a:pt x="180663" y="4633"/>
                  </a:lnTo>
                  <a:lnTo>
                    <a:pt x="226180" y="0"/>
                  </a:lnTo>
                  <a:lnTo>
                    <a:pt x="271724" y="4633"/>
                  </a:lnTo>
                  <a:lnTo>
                    <a:pt x="314162" y="17918"/>
                  </a:lnTo>
                  <a:lnTo>
                    <a:pt x="333050" y="28248"/>
                  </a:lnTo>
                  <a:lnTo>
                    <a:pt x="226180" y="28248"/>
                  </a:lnTo>
                  <a:lnTo>
                    <a:pt x="180830" y="33520"/>
                  </a:lnTo>
                  <a:lnTo>
                    <a:pt x="139171" y="48530"/>
                  </a:lnTo>
                  <a:lnTo>
                    <a:pt x="102402" y="72075"/>
                  </a:lnTo>
                  <a:lnTo>
                    <a:pt x="71720" y="102949"/>
                  </a:lnTo>
                  <a:lnTo>
                    <a:pt x="48322" y="139949"/>
                  </a:lnTo>
                  <a:lnTo>
                    <a:pt x="33405" y="181868"/>
                  </a:lnTo>
                  <a:lnTo>
                    <a:pt x="28166" y="227503"/>
                  </a:lnTo>
                  <a:lnTo>
                    <a:pt x="33405" y="273137"/>
                  </a:lnTo>
                  <a:lnTo>
                    <a:pt x="48322" y="315056"/>
                  </a:lnTo>
                  <a:lnTo>
                    <a:pt x="71720" y="352056"/>
                  </a:lnTo>
                  <a:lnTo>
                    <a:pt x="102402" y="382930"/>
                  </a:lnTo>
                  <a:lnTo>
                    <a:pt x="139171" y="406475"/>
                  </a:lnTo>
                  <a:lnTo>
                    <a:pt x="180830" y="421485"/>
                  </a:lnTo>
                  <a:lnTo>
                    <a:pt x="226180" y="426757"/>
                  </a:lnTo>
                  <a:lnTo>
                    <a:pt x="333395" y="426757"/>
                  </a:lnTo>
                  <a:lnTo>
                    <a:pt x="314162" y="437276"/>
                  </a:lnTo>
                  <a:lnTo>
                    <a:pt x="271724" y="450561"/>
                  </a:lnTo>
                  <a:lnTo>
                    <a:pt x="226180" y="455195"/>
                  </a:lnTo>
                  <a:close/>
                </a:path>
                <a:path w="452755" h="455295">
                  <a:moveTo>
                    <a:pt x="333395" y="426757"/>
                  </a:moveTo>
                  <a:lnTo>
                    <a:pt x="226180" y="426757"/>
                  </a:lnTo>
                  <a:lnTo>
                    <a:pt x="271531" y="421485"/>
                  </a:lnTo>
                  <a:lnTo>
                    <a:pt x="313189" y="406475"/>
                  </a:lnTo>
                  <a:lnTo>
                    <a:pt x="349958" y="382930"/>
                  </a:lnTo>
                  <a:lnTo>
                    <a:pt x="380640" y="352056"/>
                  </a:lnTo>
                  <a:lnTo>
                    <a:pt x="404039" y="315056"/>
                  </a:lnTo>
                  <a:lnTo>
                    <a:pt x="418956" y="273137"/>
                  </a:lnTo>
                  <a:lnTo>
                    <a:pt x="424194" y="227503"/>
                  </a:lnTo>
                  <a:lnTo>
                    <a:pt x="418956" y="181868"/>
                  </a:lnTo>
                  <a:lnTo>
                    <a:pt x="404039" y="139949"/>
                  </a:lnTo>
                  <a:lnTo>
                    <a:pt x="380640" y="102949"/>
                  </a:lnTo>
                  <a:lnTo>
                    <a:pt x="349958" y="72075"/>
                  </a:lnTo>
                  <a:lnTo>
                    <a:pt x="313189" y="48530"/>
                  </a:lnTo>
                  <a:lnTo>
                    <a:pt x="271531" y="33520"/>
                  </a:lnTo>
                  <a:lnTo>
                    <a:pt x="226180" y="28248"/>
                  </a:lnTo>
                  <a:lnTo>
                    <a:pt x="333050" y="28248"/>
                  </a:lnTo>
                  <a:lnTo>
                    <a:pt x="386063" y="66748"/>
                  </a:lnTo>
                  <a:lnTo>
                    <a:pt x="413697" y="100447"/>
                  </a:lnTo>
                  <a:lnTo>
                    <a:pt x="434567" y="139104"/>
                  </a:lnTo>
                  <a:lnTo>
                    <a:pt x="447760" y="181795"/>
                  </a:lnTo>
                  <a:lnTo>
                    <a:pt x="452361" y="227597"/>
                  </a:lnTo>
                  <a:lnTo>
                    <a:pt x="447760" y="273399"/>
                  </a:lnTo>
                  <a:lnTo>
                    <a:pt x="434567" y="316090"/>
                  </a:lnTo>
                  <a:lnTo>
                    <a:pt x="413697" y="354747"/>
                  </a:lnTo>
                  <a:lnTo>
                    <a:pt x="386063" y="388446"/>
                  </a:lnTo>
                  <a:lnTo>
                    <a:pt x="352580" y="416263"/>
                  </a:lnTo>
                  <a:lnTo>
                    <a:pt x="333395" y="426757"/>
                  </a:lnTo>
                  <a:close/>
                </a:path>
              </a:pathLst>
            </a:custGeom>
            <a:solidFill>
              <a:srgbClr val="F9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265" y="3457701"/>
              <a:ext cx="212191" cy="21352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4956" y="1976947"/>
            <a:ext cx="122620" cy="12338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11572" y="2018609"/>
            <a:ext cx="487045" cy="1546225"/>
            <a:chOff x="711572" y="2018609"/>
            <a:chExt cx="487045" cy="1546225"/>
          </a:xfrm>
        </p:grpSpPr>
        <p:sp>
          <p:nvSpPr>
            <p:cNvPr id="10" name="object 10"/>
            <p:cNvSpPr/>
            <p:nvPr/>
          </p:nvSpPr>
          <p:spPr>
            <a:xfrm>
              <a:off x="716360" y="3079505"/>
              <a:ext cx="481965" cy="485140"/>
            </a:xfrm>
            <a:custGeom>
              <a:avLst/>
              <a:gdLst/>
              <a:ahLst/>
              <a:cxnLst/>
              <a:rect l="l" t="t" r="r" b="b"/>
              <a:pathLst>
                <a:path w="481965" h="485139">
                  <a:moveTo>
                    <a:pt x="481936" y="484955"/>
                  </a:moveTo>
                  <a:lnTo>
                    <a:pt x="472547" y="484955"/>
                  </a:lnTo>
                  <a:lnTo>
                    <a:pt x="470103" y="436410"/>
                  </a:lnTo>
                  <a:lnTo>
                    <a:pt x="462929" y="389250"/>
                  </a:lnTo>
                  <a:lnTo>
                    <a:pt x="451265" y="343717"/>
                  </a:lnTo>
                  <a:lnTo>
                    <a:pt x="435351" y="300051"/>
                  </a:lnTo>
                  <a:lnTo>
                    <a:pt x="415425" y="258494"/>
                  </a:lnTo>
                  <a:lnTo>
                    <a:pt x="391728" y="219287"/>
                  </a:lnTo>
                  <a:lnTo>
                    <a:pt x="364499" y="182670"/>
                  </a:lnTo>
                  <a:lnTo>
                    <a:pt x="333978" y="148885"/>
                  </a:lnTo>
                  <a:lnTo>
                    <a:pt x="300402" y="118172"/>
                  </a:lnTo>
                  <a:lnTo>
                    <a:pt x="264014" y="90772"/>
                  </a:lnTo>
                  <a:lnTo>
                    <a:pt x="225050" y="66927"/>
                  </a:lnTo>
                  <a:lnTo>
                    <a:pt x="183752" y="46877"/>
                  </a:lnTo>
                  <a:lnTo>
                    <a:pt x="140359" y="30863"/>
                  </a:lnTo>
                  <a:lnTo>
                    <a:pt x="95109" y="19126"/>
                  </a:lnTo>
                  <a:lnTo>
                    <a:pt x="48243" y="11907"/>
                  </a:lnTo>
                  <a:lnTo>
                    <a:pt x="0" y="9447"/>
                  </a:lnTo>
                  <a:lnTo>
                    <a:pt x="0" y="0"/>
                  </a:lnTo>
                  <a:lnTo>
                    <a:pt x="46342" y="2224"/>
                  </a:lnTo>
                  <a:lnTo>
                    <a:pt x="91453" y="8761"/>
                  </a:lnTo>
                  <a:lnTo>
                    <a:pt x="135130" y="19405"/>
                  </a:lnTo>
                  <a:lnTo>
                    <a:pt x="177168" y="33952"/>
                  </a:lnTo>
                  <a:lnTo>
                    <a:pt x="217365" y="52197"/>
                  </a:lnTo>
                  <a:lnTo>
                    <a:pt x="255516" y="73934"/>
                  </a:lnTo>
                  <a:lnTo>
                    <a:pt x="291418" y="98959"/>
                  </a:lnTo>
                  <a:lnTo>
                    <a:pt x="324867" y="127067"/>
                  </a:lnTo>
                  <a:lnTo>
                    <a:pt x="355660" y="158052"/>
                  </a:lnTo>
                  <a:lnTo>
                    <a:pt x="383593" y="191711"/>
                  </a:lnTo>
                  <a:lnTo>
                    <a:pt x="408462" y="227838"/>
                  </a:lnTo>
                  <a:lnTo>
                    <a:pt x="430064" y="266228"/>
                  </a:lnTo>
                  <a:lnTo>
                    <a:pt x="448195" y="306677"/>
                  </a:lnTo>
                  <a:lnTo>
                    <a:pt x="462651" y="348979"/>
                  </a:lnTo>
                  <a:lnTo>
                    <a:pt x="473229" y="392929"/>
                  </a:lnTo>
                  <a:lnTo>
                    <a:pt x="479726" y="438323"/>
                  </a:lnTo>
                  <a:lnTo>
                    <a:pt x="481936" y="484955"/>
                  </a:lnTo>
                  <a:close/>
                </a:path>
              </a:pathLst>
            </a:custGeom>
            <a:solidFill>
              <a:srgbClr val="6C6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1572" y="2018609"/>
              <a:ext cx="9525" cy="1179195"/>
            </a:xfrm>
            <a:custGeom>
              <a:avLst/>
              <a:gdLst/>
              <a:ahLst/>
              <a:cxnLst/>
              <a:rect l="l" t="t" r="r" b="b"/>
              <a:pathLst>
                <a:path w="9525" h="1179195">
                  <a:moveTo>
                    <a:pt x="9388" y="1178990"/>
                  </a:moveTo>
                  <a:lnTo>
                    <a:pt x="0" y="1178990"/>
                  </a:lnTo>
                  <a:lnTo>
                    <a:pt x="0" y="0"/>
                  </a:lnTo>
                  <a:lnTo>
                    <a:pt x="9388" y="0"/>
                  </a:lnTo>
                  <a:lnTo>
                    <a:pt x="9388" y="1178990"/>
                  </a:lnTo>
                  <a:close/>
                </a:path>
              </a:pathLst>
            </a:custGeom>
            <a:solidFill>
              <a:srgbClr val="F9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46470" y="1845100"/>
            <a:ext cx="1731645" cy="12839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00" b="1" spc="-10" dirty="0">
                <a:solidFill>
                  <a:srgbClr val="F99531"/>
                </a:solidFill>
                <a:latin typeface="Arial"/>
                <a:cs typeface="Arial"/>
              </a:rPr>
              <a:t>February</a:t>
            </a:r>
            <a:r>
              <a:rPr sz="1600" b="1" spc="-45" dirty="0">
                <a:solidFill>
                  <a:srgbClr val="F9953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99531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Kick-off</a:t>
            </a:r>
            <a:r>
              <a:rPr sz="1400" spc="-45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E2850"/>
                </a:solidFill>
                <a:latin typeface="Arial MT"/>
                <a:cs typeface="Arial MT"/>
              </a:rPr>
              <a:t>the</a:t>
            </a:r>
            <a:r>
              <a:rPr sz="1400" spc="-40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E2850"/>
                </a:solidFill>
                <a:latin typeface="Arial MT"/>
                <a:cs typeface="Arial MT"/>
              </a:rPr>
              <a:t>task</a:t>
            </a:r>
            <a:r>
              <a:rPr sz="1400" spc="-35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E2850"/>
                </a:solidFill>
                <a:latin typeface="Arial MT"/>
                <a:cs typeface="Arial MT"/>
              </a:rPr>
              <a:t>force </a:t>
            </a:r>
            <a:r>
              <a:rPr sz="1400" spc="-375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composed of patient </a:t>
            </a:r>
            <a:r>
              <a:rPr sz="1400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representatives and </a:t>
            </a:r>
            <a:r>
              <a:rPr sz="1400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academic</a:t>
            </a:r>
            <a:r>
              <a:rPr sz="1400" spc="-40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staff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5637" y="3460027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45962" y="3182432"/>
            <a:ext cx="852805" cy="1959610"/>
            <a:chOff x="2645962" y="3182432"/>
            <a:chExt cx="852805" cy="1959610"/>
          </a:xfrm>
        </p:grpSpPr>
        <p:sp>
          <p:nvSpPr>
            <p:cNvPr id="15" name="object 15"/>
            <p:cNvSpPr/>
            <p:nvPr/>
          </p:nvSpPr>
          <p:spPr>
            <a:xfrm>
              <a:off x="2760227" y="3182432"/>
              <a:ext cx="739140" cy="743585"/>
            </a:xfrm>
            <a:custGeom>
              <a:avLst/>
              <a:gdLst/>
              <a:ahLst/>
              <a:cxnLst/>
              <a:rect l="l" t="t" r="r" b="b"/>
              <a:pathLst>
                <a:path w="739139" h="743585">
                  <a:moveTo>
                    <a:pt x="369268" y="743163"/>
                  </a:moveTo>
                  <a:lnTo>
                    <a:pt x="323006" y="740263"/>
                  </a:lnTo>
                  <a:lnTo>
                    <a:pt x="278442" y="731797"/>
                  </a:lnTo>
                  <a:lnTo>
                    <a:pt x="235925" y="718115"/>
                  </a:lnTo>
                  <a:lnTo>
                    <a:pt x="195803" y="699569"/>
                  </a:lnTo>
                  <a:lnTo>
                    <a:pt x="158426" y="676507"/>
                  </a:lnTo>
                  <a:lnTo>
                    <a:pt x="124140" y="649283"/>
                  </a:lnTo>
                  <a:lnTo>
                    <a:pt x="93296" y="618245"/>
                  </a:lnTo>
                  <a:lnTo>
                    <a:pt x="66241" y="583745"/>
                  </a:lnTo>
                  <a:lnTo>
                    <a:pt x="43323" y="546133"/>
                  </a:lnTo>
                  <a:lnTo>
                    <a:pt x="24892" y="505760"/>
                  </a:lnTo>
                  <a:lnTo>
                    <a:pt x="11295" y="462977"/>
                  </a:lnTo>
                  <a:lnTo>
                    <a:pt x="2881" y="418134"/>
                  </a:lnTo>
                  <a:lnTo>
                    <a:pt x="0" y="371581"/>
                  </a:lnTo>
                  <a:lnTo>
                    <a:pt x="2881" y="325029"/>
                  </a:lnTo>
                  <a:lnTo>
                    <a:pt x="11295" y="280186"/>
                  </a:lnTo>
                  <a:lnTo>
                    <a:pt x="24892" y="237403"/>
                  </a:lnTo>
                  <a:lnTo>
                    <a:pt x="43323" y="197030"/>
                  </a:lnTo>
                  <a:lnTo>
                    <a:pt x="66241" y="159418"/>
                  </a:lnTo>
                  <a:lnTo>
                    <a:pt x="93296" y="124918"/>
                  </a:lnTo>
                  <a:lnTo>
                    <a:pt x="124140" y="93880"/>
                  </a:lnTo>
                  <a:lnTo>
                    <a:pt x="158426" y="66656"/>
                  </a:lnTo>
                  <a:lnTo>
                    <a:pt x="195803" y="43594"/>
                  </a:lnTo>
                  <a:lnTo>
                    <a:pt x="235925" y="25048"/>
                  </a:lnTo>
                  <a:lnTo>
                    <a:pt x="278442" y="11366"/>
                  </a:lnTo>
                  <a:lnTo>
                    <a:pt x="323006" y="2900"/>
                  </a:lnTo>
                  <a:lnTo>
                    <a:pt x="369268" y="0"/>
                  </a:lnTo>
                  <a:lnTo>
                    <a:pt x="415531" y="2900"/>
                  </a:lnTo>
                  <a:lnTo>
                    <a:pt x="449997" y="9447"/>
                  </a:lnTo>
                  <a:lnTo>
                    <a:pt x="369268" y="9447"/>
                  </a:lnTo>
                  <a:lnTo>
                    <a:pt x="320492" y="12760"/>
                  </a:lnTo>
                  <a:lnTo>
                    <a:pt x="273693" y="22409"/>
                  </a:lnTo>
                  <a:lnTo>
                    <a:pt x="229302" y="37958"/>
                  </a:lnTo>
                  <a:lnTo>
                    <a:pt x="187751" y="58971"/>
                  </a:lnTo>
                  <a:lnTo>
                    <a:pt x="149473" y="85015"/>
                  </a:lnTo>
                  <a:lnTo>
                    <a:pt x="114897" y="115652"/>
                  </a:lnTo>
                  <a:lnTo>
                    <a:pt x="84457" y="150449"/>
                  </a:lnTo>
                  <a:lnTo>
                    <a:pt x="58583" y="188970"/>
                  </a:lnTo>
                  <a:lnTo>
                    <a:pt x="37708" y="230778"/>
                  </a:lnTo>
                  <a:lnTo>
                    <a:pt x="22263" y="275440"/>
                  </a:lnTo>
                  <a:lnTo>
                    <a:pt x="12679" y="322520"/>
                  </a:lnTo>
                  <a:lnTo>
                    <a:pt x="9388" y="371581"/>
                  </a:lnTo>
                  <a:lnTo>
                    <a:pt x="12681" y="420663"/>
                  </a:lnTo>
                  <a:lnTo>
                    <a:pt x="22269" y="467756"/>
                  </a:lnTo>
                  <a:lnTo>
                    <a:pt x="37721" y="512425"/>
                  </a:lnTo>
                  <a:lnTo>
                    <a:pt x="58604" y="554235"/>
                  </a:lnTo>
                  <a:lnTo>
                    <a:pt x="84485" y="592754"/>
                  </a:lnTo>
                  <a:lnTo>
                    <a:pt x="114932" y="627546"/>
                  </a:lnTo>
                  <a:lnTo>
                    <a:pt x="149513" y="658177"/>
                  </a:lnTo>
                  <a:lnTo>
                    <a:pt x="187793" y="684213"/>
                  </a:lnTo>
                  <a:lnTo>
                    <a:pt x="229342" y="705219"/>
                  </a:lnTo>
                  <a:lnTo>
                    <a:pt x="273725" y="720761"/>
                  </a:lnTo>
                  <a:lnTo>
                    <a:pt x="320512" y="730405"/>
                  </a:lnTo>
                  <a:lnTo>
                    <a:pt x="369268" y="733716"/>
                  </a:lnTo>
                  <a:lnTo>
                    <a:pt x="449997" y="733716"/>
                  </a:lnTo>
                  <a:lnTo>
                    <a:pt x="415531" y="740263"/>
                  </a:lnTo>
                  <a:lnTo>
                    <a:pt x="369268" y="743163"/>
                  </a:lnTo>
                  <a:close/>
                </a:path>
                <a:path w="739139" h="743585">
                  <a:moveTo>
                    <a:pt x="449997" y="733716"/>
                  </a:moveTo>
                  <a:lnTo>
                    <a:pt x="369268" y="733716"/>
                  </a:lnTo>
                  <a:lnTo>
                    <a:pt x="418045" y="730403"/>
                  </a:lnTo>
                  <a:lnTo>
                    <a:pt x="464844" y="720754"/>
                  </a:lnTo>
                  <a:lnTo>
                    <a:pt x="509235" y="705205"/>
                  </a:lnTo>
                  <a:lnTo>
                    <a:pt x="550785" y="684192"/>
                  </a:lnTo>
                  <a:lnTo>
                    <a:pt x="589064" y="658148"/>
                  </a:lnTo>
                  <a:lnTo>
                    <a:pt x="623640" y="627511"/>
                  </a:lnTo>
                  <a:lnTo>
                    <a:pt x="654080" y="592714"/>
                  </a:lnTo>
                  <a:lnTo>
                    <a:pt x="679953" y="554193"/>
                  </a:lnTo>
                  <a:lnTo>
                    <a:pt x="700829" y="512385"/>
                  </a:lnTo>
                  <a:lnTo>
                    <a:pt x="716274" y="467723"/>
                  </a:lnTo>
                  <a:lnTo>
                    <a:pt x="725858" y="420643"/>
                  </a:lnTo>
                  <a:lnTo>
                    <a:pt x="729148" y="371581"/>
                  </a:lnTo>
                  <a:lnTo>
                    <a:pt x="725858" y="322520"/>
                  </a:lnTo>
                  <a:lnTo>
                    <a:pt x="716274" y="275440"/>
                  </a:lnTo>
                  <a:lnTo>
                    <a:pt x="700829" y="230778"/>
                  </a:lnTo>
                  <a:lnTo>
                    <a:pt x="679953" y="188970"/>
                  </a:lnTo>
                  <a:lnTo>
                    <a:pt x="654080" y="150449"/>
                  </a:lnTo>
                  <a:lnTo>
                    <a:pt x="623640" y="115652"/>
                  </a:lnTo>
                  <a:lnTo>
                    <a:pt x="589064" y="85015"/>
                  </a:lnTo>
                  <a:lnTo>
                    <a:pt x="550785" y="58971"/>
                  </a:lnTo>
                  <a:lnTo>
                    <a:pt x="509235" y="37958"/>
                  </a:lnTo>
                  <a:lnTo>
                    <a:pt x="464844" y="22409"/>
                  </a:lnTo>
                  <a:lnTo>
                    <a:pt x="418045" y="12760"/>
                  </a:lnTo>
                  <a:lnTo>
                    <a:pt x="369268" y="9447"/>
                  </a:lnTo>
                  <a:lnTo>
                    <a:pt x="449997" y="9447"/>
                  </a:lnTo>
                  <a:lnTo>
                    <a:pt x="502612" y="25048"/>
                  </a:lnTo>
                  <a:lnTo>
                    <a:pt x="542733" y="43594"/>
                  </a:lnTo>
                  <a:lnTo>
                    <a:pt x="580111" y="66656"/>
                  </a:lnTo>
                  <a:lnTo>
                    <a:pt x="614396" y="93880"/>
                  </a:lnTo>
                  <a:lnTo>
                    <a:pt x="645241" y="124918"/>
                  </a:lnTo>
                  <a:lnTo>
                    <a:pt x="672296" y="159418"/>
                  </a:lnTo>
                  <a:lnTo>
                    <a:pt x="695214" y="197030"/>
                  </a:lnTo>
                  <a:lnTo>
                    <a:pt x="713645" y="237403"/>
                  </a:lnTo>
                  <a:lnTo>
                    <a:pt x="727242" y="280186"/>
                  </a:lnTo>
                  <a:lnTo>
                    <a:pt x="735655" y="325029"/>
                  </a:lnTo>
                  <a:lnTo>
                    <a:pt x="738537" y="371581"/>
                  </a:lnTo>
                  <a:lnTo>
                    <a:pt x="735655" y="418134"/>
                  </a:lnTo>
                  <a:lnTo>
                    <a:pt x="727242" y="462977"/>
                  </a:lnTo>
                  <a:lnTo>
                    <a:pt x="713645" y="505760"/>
                  </a:lnTo>
                  <a:lnTo>
                    <a:pt x="695214" y="546133"/>
                  </a:lnTo>
                  <a:lnTo>
                    <a:pt x="672296" y="583745"/>
                  </a:lnTo>
                  <a:lnTo>
                    <a:pt x="645241" y="618245"/>
                  </a:lnTo>
                  <a:lnTo>
                    <a:pt x="614396" y="649283"/>
                  </a:lnTo>
                  <a:lnTo>
                    <a:pt x="580111" y="676507"/>
                  </a:lnTo>
                  <a:lnTo>
                    <a:pt x="542733" y="699569"/>
                  </a:lnTo>
                  <a:lnTo>
                    <a:pt x="502612" y="718115"/>
                  </a:lnTo>
                  <a:lnTo>
                    <a:pt x="460095" y="731797"/>
                  </a:lnTo>
                  <a:lnTo>
                    <a:pt x="449997" y="733716"/>
                  </a:lnTo>
                  <a:close/>
                </a:path>
              </a:pathLst>
            </a:custGeom>
            <a:solidFill>
              <a:srgbClr val="6C6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3315" y="3326416"/>
              <a:ext cx="452755" cy="455295"/>
            </a:xfrm>
            <a:custGeom>
              <a:avLst/>
              <a:gdLst/>
              <a:ahLst/>
              <a:cxnLst/>
              <a:rect l="l" t="t" r="r" b="b"/>
              <a:pathLst>
                <a:path w="452754" h="455295">
                  <a:moveTo>
                    <a:pt x="226180" y="455195"/>
                  </a:moveTo>
                  <a:lnTo>
                    <a:pt x="180636" y="450561"/>
                  </a:lnTo>
                  <a:lnTo>
                    <a:pt x="138198" y="437276"/>
                  </a:lnTo>
                  <a:lnTo>
                    <a:pt x="99780" y="416263"/>
                  </a:lnTo>
                  <a:lnTo>
                    <a:pt x="66297" y="388446"/>
                  </a:lnTo>
                  <a:lnTo>
                    <a:pt x="38664" y="354747"/>
                  </a:lnTo>
                  <a:lnTo>
                    <a:pt x="17793" y="316090"/>
                  </a:lnTo>
                  <a:lnTo>
                    <a:pt x="4609" y="273426"/>
                  </a:lnTo>
                  <a:lnTo>
                    <a:pt x="0" y="227597"/>
                  </a:lnTo>
                  <a:lnTo>
                    <a:pt x="4604" y="181795"/>
                  </a:lnTo>
                  <a:lnTo>
                    <a:pt x="17806" y="139104"/>
                  </a:lnTo>
                  <a:lnTo>
                    <a:pt x="38688" y="100447"/>
                  </a:lnTo>
                  <a:lnTo>
                    <a:pt x="66333" y="66748"/>
                  </a:lnTo>
                  <a:lnTo>
                    <a:pt x="99822" y="38931"/>
                  </a:lnTo>
                  <a:lnTo>
                    <a:pt x="138238" y="17918"/>
                  </a:lnTo>
                  <a:lnTo>
                    <a:pt x="180663" y="4633"/>
                  </a:lnTo>
                  <a:lnTo>
                    <a:pt x="226180" y="0"/>
                  </a:lnTo>
                  <a:lnTo>
                    <a:pt x="271724" y="4633"/>
                  </a:lnTo>
                  <a:lnTo>
                    <a:pt x="314162" y="17918"/>
                  </a:lnTo>
                  <a:lnTo>
                    <a:pt x="333222" y="28343"/>
                  </a:lnTo>
                  <a:lnTo>
                    <a:pt x="226180" y="28343"/>
                  </a:lnTo>
                  <a:lnTo>
                    <a:pt x="180830" y="33614"/>
                  </a:lnTo>
                  <a:lnTo>
                    <a:pt x="139171" y="48625"/>
                  </a:lnTo>
                  <a:lnTo>
                    <a:pt x="102402" y="72169"/>
                  </a:lnTo>
                  <a:lnTo>
                    <a:pt x="71720" y="103044"/>
                  </a:lnTo>
                  <a:lnTo>
                    <a:pt x="48322" y="140043"/>
                  </a:lnTo>
                  <a:lnTo>
                    <a:pt x="33405" y="181962"/>
                  </a:lnTo>
                  <a:lnTo>
                    <a:pt x="28166" y="227597"/>
                  </a:lnTo>
                  <a:lnTo>
                    <a:pt x="33405" y="273232"/>
                  </a:lnTo>
                  <a:lnTo>
                    <a:pt x="48322" y="315151"/>
                  </a:lnTo>
                  <a:lnTo>
                    <a:pt x="71720" y="352150"/>
                  </a:lnTo>
                  <a:lnTo>
                    <a:pt x="102402" y="383025"/>
                  </a:lnTo>
                  <a:lnTo>
                    <a:pt x="139171" y="406569"/>
                  </a:lnTo>
                  <a:lnTo>
                    <a:pt x="180830" y="421580"/>
                  </a:lnTo>
                  <a:lnTo>
                    <a:pt x="226180" y="426851"/>
                  </a:lnTo>
                  <a:lnTo>
                    <a:pt x="333257" y="426851"/>
                  </a:lnTo>
                  <a:lnTo>
                    <a:pt x="314162" y="437289"/>
                  </a:lnTo>
                  <a:lnTo>
                    <a:pt x="271724" y="450565"/>
                  </a:lnTo>
                  <a:lnTo>
                    <a:pt x="226180" y="455195"/>
                  </a:lnTo>
                  <a:close/>
                </a:path>
                <a:path w="452754" h="455295">
                  <a:moveTo>
                    <a:pt x="333257" y="426851"/>
                  </a:moveTo>
                  <a:lnTo>
                    <a:pt x="226180" y="426851"/>
                  </a:lnTo>
                  <a:lnTo>
                    <a:pt x="271531" y="421580"/>
                  </a:lnTo>
                  <a:lnTo>
                    <a:pt x="313189" y="406569"/>
                  </a:lnTo>
                  <a:lnTo>
                    <a:pt x="349958" y="383025"/>
                  </a:lnTo>
                  <a:lnTo>
                    <a:pt x="380640" y="352150"/>
                  </a:lnTo>
                  <a:lnTo>
                    <a:pt x="404039" y="315151"/>
                  </a:lnTo>
                  <a:lnTo>
                    <a:pt x="418956" y="273232"/>
                  </a:lnTo>
                  <a:lnTo>
                    <a:pt x="424194" y="227597"/>
                  </a:lnTo>
                  <a:lnTo>
                    <a:pt x="418956" y="181962"/>
                  </a:lnTo>
                  <a:lnTo>
                    <a:pt x="404039" y="140043"/>
                  </a:lnTo>
                  <a:lnTo>
                    <a:pt x="380640" y="103044"/>
                  </a:lnTo>
                  <a:lnTo>
                    <a:pt x="349958" y="72169"/>
                  </a:lnTo>
                  <a:lnTo>
                    <a:pt x="313189" y="48625"/>
                  </a:lnTo>
                  <a:lnTo>
                    <a:pt x="271531" y="33614"/>
                  </a:lnTo>
                  <a:lnTo>
                    <a:pt x="226180" y="28343"/>
                  </a:lnTo>
                  <a:lnTo>
                    <a:pt x="333222" y="28343"/>
                  </a:lnTo>
                  <a:lnTo>
                    <a:pt x="386063" y="66748"/>
                  </a:lnTo>
                  <a:lnTo>
                    <a:pt x="413697" y="100447"/>
                  </a:lnTo>
                  <a:lnTo>
                    <a:pt x="434567" y="139104"/>
                  </a:lnTo>
                  <a:lnTo>
                    <a:pt x="447760" y="181795"/>
                  </a:lnTo>
                  <a:lnTo>
                    <a:pt x="452361" y="227597"/>
                  </a:lnTo>
                  <a:lnTo>
                    <a:pt x="447760" y="273426"/>
                  </a:lnTo>
                  <a:lnTo>
                    <a:pt x="434567" y="316130"/>
                  </a:lnTo>
                  <a:lnTo>
                    <a:pt x="413697" y="354789"/>
                  </a:lnTo>
                  <a:lnTo>
                    <a:pt x="386063" y="388481"/>
                  </a:lnTo>
                  <a:lnTo>
                    <a:pt x="352580" y="416288"/>
                  </a:lnTo>
                  <a:lnTo>
                    <a:pt x="333257" y="426851"/>
                  </a:lnTo>
                  <a:close/>
                </a:path>
              </a:pathLst>
            </a:custGeom>
            <a:solidFill>
              <a:srgbClr val="222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3400" y="3447253"/>
              <a:ext cx="212191" cy="2135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8185" y="5018234"/>
              <a:ext cx="122620" cy="12338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124804" y="3920867"/>
              <a:ext cx="9525" cy="1179195"/>
            </a:xfrm>
            <a:custGeom>
              <a:avLst/>
              <a:gdLst/>
              <a:ahLst/>
              <a:cxnLst/>
              <a:rect l="l" t="t" r="r" b="b"/>
              <a:pathLst>
                <a:path w="9525" h="1179195">
                  <a:moveTo>
                    <a:pt x="9388" y="1178990"/>
                  </a:moveTo>
                  <a:lnTo>
                    <a:pt x="0" y="1178990"/>
                  </a:lnTo>
                  <a:lnTo>
                    <a:pt x="0" y="0"/>
                  </a:lnTo>
                  <a:lnTo>
                    <a:pt x="9388" y="0"/>
                  </a:lnTo>
                  <a:lnTo>
                    <a:pt x="9388" y="1178990"/>
                  </a:lnTo>
                  <a:close/>
                </a:path>
              </a:pathLst>
            </a:custGeom>
            <a:solidFill>
              <a:srgbClr val="222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45962" y="3559966"/>
              <a:ext cx="482600" cy="485140"/>
            </a:xfrm>
            <a:custGeom>
              <a:avLst/>
              <a:gdLst/>
              <a:ahLst/>
              <a:cxnLst/>
              <a:rect l="l" t="t" r="r" b="b"/>
              <a:pathLst>
                <a:path w="482600" h="485139">
                  <a:moveTo>
                    <a:pt x="482030" y="484955"/>
                  </a:moveTo>
                  <a:lnTo>
                    <a:pt x="435672" y="482731"/>
                  </a:lnTo>
                  <a:lnTo>
                    <a:pt x="390547" y="476194"/>
                  </a:lnTo>
                  <a:lnTo>
                    <a:pt x="346859" y="465549"/>
                  </a:lnTo>
                  <a:lnTo>
                    <a:pt x="304810" y="451003"/>
                  </a:lnTo>
                  <a:lnTo>
                    <a:pt x="264604" y="432758"/>
                  </a:lnTo>
                  <a:lnTo>
                    <a:pt x="226445" y="411021"/>
                  </a:lnTo>
                  <a:lnTo>
                    <a:pt x="190537" y="385996"/>
                  </a:lnTo>
                  <a:lnTo>
                    <a:pt x="157082" y="357888"/>
                  </a:lnTo>
                  <a:lnTo>
                    <a:pt x="126285" y="326902"/>
                  </a:lnTo>
                  <a:lnTo>
                    <a:pt x="98349" y="293243"/>
                  </a:lnTo>
                  <a:lnTo>
                    <a:pt x="73478" y="257116"/>
                  </a:lnTo>
                  <a:lnTo>
                    <a:pt x="51874" y="218726"/>
                  </a:lnTo>
                  <a:lnTo>
                    <a:pt x="33742" y="178278"/>
                  </a:lnTo>
                  <a:lnTo>
                    <a:pt x="19285" y="135976"/>
                  </a:lnTo>
                  <a:lnTo>
                    <a:pt x="8706" y="92026"/>
                  </a:lnTo>
                  <a:lnTo>
                    <a:pt x="2210" y="46632"/>
                  </a:lnTo>
                  <a:lnTo>
                    <a:pt x="0" y="0"/>
                  </a:lnTo>
                  <a:lnTo>
                    <a:pt x="9388" y="0"/>
                  </a:lnTo>
                  <a:lnTo>
                    <a:pt x="11833" y="48545"/>
                  </a:lnTo>
                  <a:lnTo>
                    <a:pt x="19007" y="95705"/>
                  </a:lnTo>
                  <a:lnTo>
                    <a:pt x="30671" y="141238"/>
                  </a:lnTo>
                  <a:lnTo>
                    <a:pt x="46586" y="184903"/>
                  </a:lnTo>
                  <a:lnTo>
                    <a:pt x="66513" y="226460"/>
                  </a:lnTo>
                  <a:lnTo>
                    <a:pt x="90212" y="265667"/>
                  </a:lnTo>
                  <a:lnTo>
                    <a:pt x="117444" y="302284"/>
                  </a:lnTo>
                  <a:lnTo>
                    <a:pt x="147970" y="336070"/>
                  </a:lnTo>
                  <a:lnTo>
                    <a:pt x="181550" y="366783"/>
                  </a:lnTo>
                  <a:lnTo>
                    <a:pt x="217945" y="394182"/>
                  </a:lnTo>
                  <a:lnTo>
                    <a:pt x="256916" y="418028"/>
                  </a:lnTo>
                  <a:lnTo>
                    <a:pt x="298223" y="438078"/>
                  </a:lnTo>
                  <a:lnTo>
                    <a:pt x="341627" y="454092"/>
                  </a:lnTo>
                  <a:lnTo>
                    <a:pt x="386890" y="465829"/>
                  </a:lnTo>
                  <a:lnTo>
                    <a:pt x="433770" y="473047"/>
                  </a:lnTo>
                  <a:lnTo>
                    <a:pt x="482030" y="475507"/>
                  </a:lnTo>
                  <a:lnTo>
                    <a:pt x="482030" y="484955"/>
                  </a:lnTo>
                  <a:close/>
                </a:path>
              </a:pathLst>
            </a:custGeom>
            <a:solidFill>
              <a:srgbClr val="6C6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316337" y="4058079"/>
            <a:ext cx="2226945" cy="12839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00" b="1" spc="-5" dirty="0">
                <a:solidFill>
                  <a:srgbClr val="222752"/>
                </a:solidFill>
                <a:latin typeface="Arial"/>
                <a:cs typeface="Arial"/>
              </a:rPr>
              <a:t>March</a:t>
            </a:r>
            <a:r>
              <a:rPr sz="1600" b="1" spc="-15" dirty="0">
                <a:solidFill>
                  <a:srgbClr val="22275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22752"/>
                </a:solidFill>
                <a:latin typeface="Arial"/>
                <a:cs typeface="Arial"/>
              </a:rPr>
              <a:t>– </a:t>
            </a:r>
            <a:r>
              <a:rPr sz="1600" b="1" spc="-10" dirty="0">
                <a:solidFill>
                  <a:srgbClr val="222752"/>
                </a:solidFill>
                <a:latin typeface="Arial"/>
                <a:cs typeface="Arial"/>
              </a:rPr>
              <a:t>June</a:t>
            </a:r>
            <a:r>
              <a:rPr sz="1600" b="1" spc="-5" dirty="0">
                <a:solidFill>
                  <a:srgbClr val="22275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22752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Consultations</a:t>
            </a:r>
            <a:r>
              <a:rPr sz="1400" spc="-55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through</a:t>
            </a:r>
            <a:r>
              <a:rPr sz="1400" spc="-30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E2850"/>
                </a:solidFill>
                <a:latin typeface="Arial MT"/>
                <a:cs typeface="Arial MT"/>
              </a:rPr>
              <a:t>focus </a:t>
            </a:r>
            <a:r>
              <a:rPr sz="1400" spc="-375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groups and Patient </a:t>
            </a:r>
            <a:r>
              <a:rPr sz="1400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Engagement Open Forum </a:t>
            </a:r>
            <a:r>
              <a:rPr sz="1400" dirty="0">
                <a:solidFill>
                  <a:srgbClr val="1E2850"/>
                </a:solidFill>
                <a:latin typeface="Arial MT"/>
                <a:cs typeface="Arial MT"/>
              </a:rPr>
              <a:t> (PEOF)</a:t>
            </a:r>
            <a:r>
              <a:rPr sz="1400" spc="-25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event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75065" y="3441767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140254" y="1978504"/>
            <a:ext cx="850900" cy="1959610"/>
            <a:chOff x="5140254" y="1978504"/>
            <a:chExt cx="850900" cy="1959610"/>
          </a:xfrm>
        </p:grpSpPr>
        <p:sp>
          <p:nvSpPr>
            <p:cNvPr id="24" name="object 24"/>
            <p:cNvSpPr/>
            <p:nvPr/>
          </p:nvSpPr>
          <p:spPr>
            <a:xfrm>
              <a:off x="5140254" y="3194530"/>
              <a:ext cx="739140" cy="743585"/>
            </a:xfrm>
            <a:custGeom>
              <a:avLst/>
              <a:gdLst/>
              <a:ahLst/>
              <a:cxnLst/>
              <a:rect l="l" t="t" r="r" b="b"/>
              <a:pathLst>
                <a:path w="739139" h="743585">
                  <a:moveTo>
                    <a:pt x="369268" y="0"/>
                  </a:moveTo>
                  <a:lnTo>
                    <a:pt x="415531" y="2900"/>
                  </a:lnTo>
                  <a:lnTo>
                    <a:pt x="460095" y="11366"/>
                  </a:lnTo>
                  <a:lnTo>
                    <a:pt x="502612" y="25048"/>
                  </a:lnTo>
                  <a:lnTo>
                    <a:pt x="542733" y="43594"/>
                  </a:lnTo>
                  <a:lnTo>
                    <a:pt x="580111" y="66656"/>
                  </a:lnTo>
                  <a:lnTo>
                    <a:pt x="614396" y="93880"/>
                  </a:lnTo>
                  <a:lnTo>
                    <a:pt x="645241" y="124918"/>
                  </a:lnTo>
                  <a:lnTo>
                    <a:pt x="672296" y="159418"/>
                  </a:lnTo>
                  <a:lnTo>
                    <a:pt x="695214" y="197030"/>
                  </a:lnTo>
                  <a:lnTo>
                    <a:pt x="713645" y="237403"/>
                  </a:lnTo>
                  <a:lnTo>
                    <a:pt x="727242" y="280186"/>
                  </a:lnTo>
                  <a:lnTo>
                    <a:pt x="735655" y="325029"/>
                  </a:lnTo>
                  <a:lnTo>
                    <a:pt x="738537" y="371581"/>
                  </a:lnTo>
                  <a:lnTo>
                    <a:pt x="735655" y="418134"/>
                  </a:lnTo>
                  <a:lnTo>
                    <a:pt x="727242" y="462977"/>
                  </a:lnTo>
                  <a:lnTo>
                    <a:pt x="713645" y="505760"/>
                  </a:lnTo>
                  <a:lnTo>
                    <a:pt x="695214" y="546133"/>
                  </a:lnTo>
                  <a:lnTo>
                    <a:pt x="672296" y="583745"/>
                  </a:lnTo>
                  <a:lnTo>
                    <a:pt x="645241" y="618245"/>
                  </a:lnTo>
                  <a:lnTo>
                    <a:pt x="614396" y="649283"/>
                  </a:lnTo>
                  <a:lnTo>
                    <a:pt x="580111" y="676507"/>
                  </a:lnTo>
                  <a:lnTo>
                    <a:pt x="542733" y="699569"/>
                  </a:lnTo>
                  <a:lnTo>
                    <a:pt x="502612" y="718115"/>
                  </a:lnTo>
                  <a:lnTo>
                    <a:pt x="460095" y="731797"/>
                  </a:lnTo>
                  <a:lnTo>
                    <a:pt x="415531" y="740263"/>
                  </a:lnTo>
                  <a:lnTo>
                    <a:pt x="369268" y="743163"/>
                  </a:lnTo>
                  <a:lnTo>
                    <a:pt x="323006" y="740263"/>
                  </a:lnTo>
                  <a:lnTo>
                    <a:pt x="288540" y="733716"/>
                  </a:lnTo>
                  <a:lnTo>
                    <a:pt x="369268" y="733716"/>
                  </a:lnTo>
                  <a:lnTo>
                    <a:pt x="418045" y="730403"/>
                  </a:lnTo>
                  <a:lnTo>
                    <a:pt x="464844" y="720754"/>
                  </a:lnTo>
                  <a:lnTo>
                    <a:pt x="509235" y="705205"/>
                  </a:lnTo>
                  <a:lnTo>
                    <a:pt x="550785" y="684192"/>
                  </a:lnTo>
                  <a:lnTo>
                    <a:pt x="589064" y="658148"/>
                  </a:lnTo>
                  <a:lnTo>
                    <a:pt x="623640" y="627511"/>
                  </a:lnTo>
                  <a:lnTo>
                    <a:pt x="654080" y="592714"/>
                  </a:lnTo>
                  <a:lnTo>
                    <a:pt x="679953" y="554193"/>
                  </a:lnTo>
                  <a:lnTo>
                    <a:pt x="700829" y="512385"/>
                  </a:lnTo>
                  <a:lnTo>
                    <a:pt x="716274" y="467723"/>
                  </a:lnTo>
                  <a:lnTo>
                    <a:pt x="725858" y="420643"/>
                  </a:lnTo>
                  <a:lnTo>
                    <a:pt x="729148" y="371581"/>
                  </a:lnTo>
                  <a:lnTo>
                    <a:pt x="725856" y="322500"/>
                  </a:lnTo>
                  <a:lnTo>
                    <a:pt x="716268" y="275407"/>
                  </a:lnTo>
                  <a:lnTo>
                    <a:pt x="700816" y="230738"/>
                  </a:lnTo>
                  <a:lnTo>
                    <a:pt x="679933" y="188928"/>
                  </a:lnTo>
                  <a:lnTo>
                    <a:pt x="654051" y="150409"/>
                  </a:lnTo>
                  <a:lnTo>
                    <a:pt x="623604" y="115617"/>
                  </a:lnTo>
                  <a:lnTo>
                    <a:pt x="589024" y="84986"/>
                  </a:lnTo>
                  <a:lnTo>
                    <a:pt x="550744" y="58950"/>
                  </a:lnTo>
                  <a:lnTo>
                    <a:pt x="509195" y="37944"/>
                  </a:lnTo>
                  <a:lnTo>
                    <a:pt x="464811" y="22402"/>
                  </a:lnTo>
                  <a:lnTo>
                    <a:pt x="418025" y="12758"/>
                  </a:lnTo>
                  <a:lnTo>
                    <a:pt x="369268" y="9447"/>
                  </a:lnTo>
                  <a:lnTo>
                    <a:pt x="288540" y="9447"/>
                  </a:lnTo>
                  <a:lnTo>
                    <a:pt x="323006" y="2900"/>
                  </a:lnTo>
                  <a:lnTo>
                    <a:pt x="369268" y="0"/>
                  </a:lnTo>
                  <a:close/>
                </a:path>
                <a:path w="739139" h="743585">
                  <a:moveTo>
                    <a:pt x="288540" y="9447"/>
                  </a:moveTo>
                  <a:lnTo>
                    <a:pt x="369268" y="9447"/>
                  </a:lnTo>
                  <a:lnTo>
                    <a:pt x="320492" y="12760"/>
                  </a:lnTo>
                  <a:lnTo>
                    <a:pt x="273693" y="22409"/>
                  </a:lnTo>
                  <a:lnTo>
                    <a:pt x="229302" y="37958"/>
                  </a:lnTo>
                  <a:lnTo>
                    <a:pt x="187751" y="58971"/>
                  </a:lnTo>
                  <a:lnTo>
                    <a:pt x="149473" y="85015"/>
                  </a:lnTo>
                  <a:lnTo>
                    <a:pt x="114897" y="115652"/>
                  </a:lnTo>
                  <a:lnTo>
                    <a:pt x="84457" y="150449"/>
                  </a:lnTo>
                  <a:lnTo>
                    <a:pt x="58583" y="188970"/>
                  </a:lnTo>
                  <a:lnTo>
                    <a:pt x="37708" y="230778"/>
                  </a:lnTo>
                  <a:lnTo>
                    <a:pt x="22263" y="275440"/>
                  </a:lnTo>
                  <a:lnTo>
                    <a:pt x="12679" y="322520"/>
                  </a:lnTo>
                  <a:lnTo>
                    <a:pt x="9388" y="371581"/>
                  </a:lnTo>
                  <a:lnTo>
                    <a:pt x="12679" y="420643"/>
                  </a:lnTo>
                  <a:lnTo>
                    <a:pt x="22263" y="467723"/>
                  </a:lnTo>
                  <a:lnTo>
                    <a:pt x="37708" y="512385"/>
                  </a:lnTo>
                  <a:lnTo>
                    <a:pt x="58583" y="554193"/>
                  </a:lnTo>
                  <a:lnTo>
                    <a:pt x="84457" y="592714"/>
                  </a:lnTo>
                  <a:lnTo>
                    <a:pt x="114897" y="627511"/>
                  </a:lnTo>
                  <a:lnTo>
                    <a:pt x="149473" y="658148"/>
                  </a:lnTo>
                  <a:lnTo>
                    <a:pt x="187751" y="684192"/>
                  </a:lnTo>
                  <a:lnTo>
                    <a:pt x="229302" y="705205"/>
                  </a:lnTo>
                  <a:lnTo>
                    <a:pt x="273693" y="720754"/>
                  </a:lnTo>
                  <a:lnTo>
                    <a:pt x="320492" y="730403"/>
                  </a:lnTo>
                  <a:lnTo>
                    <a:pt x="369268" y="733716"/>
                  </a:lnTo>
                  <a:lnTo>
                    <a:pt x="288540" y="733716"/>
                  </a:lnTo>
                  <a:lnTo>
                    <a:pt x="235925" y="718115"/>
                  </a:lnTo>
                  <a:lnTo>
                    <a:pt x="195803" y="699569"/>
                  </a:lnTo>
                  <a:lnTo>
                    <a:pt x="158426" y="676507"/>
                  </a:lnTo>
                  <a:lnTo>
                    <a:pt x="124140" y="649283"/>
                  </a:lnTo>
                  <a:lnTo>
                    <a:pt x="93296" y="618245"/>
                  </a:lnTo>
                  <a:lnTo>
                    <a:pt x="66241" y="583745"/>
                  </a:lnTo>
                  <a:lnTo>
                    <a:pt x="43323" y="546133"/>
                  </a:lnTo>
                  <a:lnTo>
                    <a:pt x="24892" y="505760"/>
                  </a:lnTo>
                  <a:lnTo>
                    <a:pt x="11295" y="462977"/>
                  </a:lnTo>
                  <a:lnTo>
                    <a:pt x="2881" y="418134"/>
                  </a:lnTo>
                  <a:lnTo>
                    <a:pt x="0" y="371581"/>
                  </a:lnTo>
                  <a:lnTo>
                    <a:pt x="2881" y="325029"/>
                  </a:lnTo>
                  <a:lnTo>
                    <a:pt x="11295" y="280186"/>
                  </a:lnTo>
                  <a:lnTo>
                    <a:pt x="24892" y="237403"/>
                  </a:lnTo>
                  <a:lnTo>
                    <a:pt x="43323" y="197030"/>
                  </a:lnTo>
                  <a:lnTo>
                    <a:pt x="66241" y="159418"/>
                  </a:lnTo>
                  <a:lnTo>
                    <a:pt x="93296" y="124918"/>
                  </a:lnTo>
                  <a:lnTo>
                    <a:pt x="124140" y="93880"/>
                  </a:lnTo>
                  <a:lnTo>
                    <a:pt x="158426" y="66656"/>
                  </a:lnTo>
                  <a:lnTo>
                    <a:pt x="195803" y="43594"/>
                  </a:lnTo>
                  <a:lnTo>
                    <a:pt x="235925" y="25048"/>
                  </a:lnTo>
                  <a:lnTo>
                    <a:pt x="278442" y="11366"/>
                  </a:lnTo>
                  <a:lnTo>
                    <a:pt x="288540" y="9447"/>
                  </a:lnTo>
                  <a:close/>
                </a:path>
              </a:pathLst>
            </a:custGeom>
            <a:solidFill>
              <a:srgbClr val="6C6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83342" y="3338515"/>
              <a:ext cx="452755" cy="455295"/>
            </a:xfrm>
            <a:custGeom>
              <a:avLst/>
              <a:gdLst/>
              <a:ahLst/>
              <a:cxnLst/>
              <a:rect l="l" t="t" r="r" b="b"/>
              <a:pathLst>
                <a:path w="452754" h="455295">
                  <a:moveTo>
                    <a:pt x="226180" y="0"/>
                  </a:moveTo>
                  <a:lnTo>
                    <a:pt x="271724" y="4629"/>
                  </a:lnTo>
                  <a:lnTo>
                    <a:pt x="314162" y="17905"/>
                  </a:lnTo>
                  <a:lnTo>
                    <a:pt x="352580" y="38906"/>
                  </a:lnTo>
                  <a:lnTo>
                    <a:pt x="386063" y="66713"/>
                  </a:lnTo>
                  <a:lnTo>
                    <a:pt x="413697" y="100405"/>
                  </a:lnTo>
                  <a:lnTo>
                    <a:pt x="434567" y="139064"/>
                  </a:lnTo>
                  <a:lnTo>
                    <a:pt x="447760" y="181768"/>
                  </a:lnTo>
                  <a:lnTo>
                    <a:pt x="452361" y="227597"/>
                  </a:lnTo>
                  <a:lnTo>
                    <a:pt x="447756" y="273399"/>
                  </a:lnTo>
                  <a:lnTo>
                    <a:pt x="434554" y="316090"/>
                  </a:lnTo>
                  <a:lnTo>
                    <a:pt x="413672" y="354747"/>
                  </a:lnTo>
                  <a:lnTo>
                    <a:pt x="386028" y="388446"/>
                  </a:lnTo>
                  <a:lnTo>
                    <a:pt x="352539" y="416263"/>
                  </a:lnTo>
                  <a:lnTo>
                    <a:pt x="314123" y="437276"/>
                  </a:lnTo>
                  <a:lnTo>
                    <a:pt x="271697" y="450561"/>
                  </a:lnTo>
                  <a:lnTo>
                    <a:pt x="226180" y="455195"/>
                  </a:lnTo>
                  <a:lnTo>
                    <a:pt x="180636" y="450561"/>
                  </a:lnTo>
                  <a:lnTo>
                    <a:pt x="138198" y="437276"/>
                  </a:lnTo>
                  <a:lnTo>
                    <a:pt x="119138" y="426851"/>
                  </a:lnTo>
                  <a:lnTo>
                    <a:pt x="226180" y="426851"/>
                  </a:lnTo>
                  <a:lnTo>
                    <a:pt x="271531" y="421580"/>
                  </a:lnTo>
                  <a:lnTo>
                    <a:pt x="313189" y="406569"/>
                  </a:lnTo>
                  <a:lnTo>
                    <a:pt x="349958" y="383025"/>
                  </a:lnTo>
                  <a:lnTo>
                    <a:pt x="380640" y="352150"/>
                  </a:lnTo>
                  <a:lnTo>
                    <a:pt x="404039" y="315151"/>
                  </a:lnTo>
                  <a:lnTo>
                    <a:pt x="418956" y="273232"/>
                  </a:lnTo>
                  <a:lnTo>
                    <a:pt x="424194" y="227597"/>
                  </a:lnTo>
                  <a:lnTo>
                    <a:pt x="418956" y="181962"/>
                  </a:lnTo>
                  <a:lnTo>
                    <a:pt x="404039" y="140043"/>
                  </a:lnTo>
                  <a:lnTo>
                    <a:pt x="380640" y="103044"/>
                  </a:lnTo>
                  <a:lnTo>
                    <a:pt x="349958" y="72169"/>
                  </a:lnTo>
                  <a:lnTo>
                    <a:pt x="313189" y="48625"/>
                  </a:lnTo>
                  <a:lnTo>
                    <a:pt x="271531" y="33614"/>
                  </a:lnTo>
                  <a:lnTo>
                    <a:pt x="226180" y="28343"/>
                  </a:lnTo>
                  <a:lnTo>
                    <a:pt x="119144" y="28343"/>
                  </a:lnTo>
                  <a:lnTo>
                    <a:pt x="138238" y="17905"/>
                  </a:lnTo>
                  <a:lnTo>
                    <a:pt x="180663" y="4629"/>
                  </a:lnTo>
                  <a:lnTo>
                    <a:pt x="226180" y="0"/>
                  </a:lnTo>
                  <a:close/>
                </a:path>
                <a:path w="452754" h="455295">
                  <a:moveTo>
                    <a:pt x="119144" y="28343"/>
                  </a:moveTo>
                  <a:lnTo>
                    <a:pt x="226180" y="28343"/>
                  </a:lnTo>
                  <a:lnTo>
                    <a:pt x="180830" y="33614"/>
                  </a:lnTo>
                  <a:lnTo>
                    <a:pt x="139171" y="48625"/>
                  </a:lnTo>
                  <a:lnTo>
                    <a:pt x="102402" y="72169"/>
                  </a:lnTo>
                  <a:lnTo>
                    <a:pt x="71720" y="103044"/>
                  </a:lnTo>
                  <a:lnTo>
                    <a:pt x="48322" y="140043"/>
                  </a:lnTo>
                  <a:lnTo>
                    <a:pt x="33405" y="181962"/>
                  </a:lnTo>
                  <a:lnTo>
                    <a:pt x="28166" y="227597"/>
                  </a:lnTo>
                  <a:lnTo>
                    <a:pt x="33405" y="273232"/>
                  </a:lnTo>
                  <a:lnTo>
                    <a:pt x="48322" y="315151"/>
                  </a:lnTo>
                  <a:lnTo>
                    <a:pt x="71720" y="352150"/>
                  </a:lnTo>
                  <a:lnTo>
                    <a:pt x="102402" y="383025"/>
                  </a:lnTo>
                  <a:lnTo>
                    <a:pt x="139171" y="406569"/>
                  </a:lnTo>
                  <a:lnTo>
                    <a:pt x="180830" y="421580"/>
                  </a:lnTo>
                  <a:lnTo>
                    <a:pt x="226180" y="426851"/>
                  </a:lnTo>
                  <a:lnTo>
                    <a:pt x="119138" y="426851"/>
                  </a:lnTo>
                  <a:lnTo>
                    <a:pt x="66297" y="388446"/>
                  </a:lnTo>
                  <a:lnTo>
                    <a:pt x="38664" y="354747"/>
                  </a:lnTo>
                  <a:lnTo>
                    <a:pt x="17793" y="316090"/>
                  </a:lnTo>
                  <a:lnTo>
                    <a:pt x="4600" y="273399"/>
                  </a:lnTo>
                  <a:lnTo>
                    <a:pt x="0" y="227597"/>
                  </a:lnTo>
                  <a:lnTo>
                    <a:pt x="4604" y="181768"/>
                  </a:lnTo>
                  <a:lnTo>
                    <a:pt x="17806" y="139064"/>
                  </a:lnTo>
                  <a:lnTo>
                    <a:pt x="38688" y="100405"/>
                  </a:lnTo>
                  <a:lnTo>
                    <a:pt x="66333" y="66713"/>
                  </a:lnTo>
                  <a:lnTo>
                    <a:pt x="99822" y="38906"/>
                  </a:lnTo>
                  <a:lnTo>
                    <a:pt x="119144" y="28343"/>
                  </a:lnTo>
                  <a:close/>
                </a:path>
              </a:pathLst>
            </a:custGeom>
            <a:solidFill>
              <a:srgbClr val="00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03426" y="3459352"/>
              <a:ext cx="212191" cy="21352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509146" y="3075205"/>
              <a:ext cx="481965" cy="485140"/>
            </a:xfrm>
            <a:custGeom>
              <a:avLst/>
              <a:gdLst/>
              <a:ahLst/>
              <a:cxnLst/>
              <a:rect l="l" t="t" r="r" b="b"/>
              <a:pathLst>
                <a:path w="481964" h="485139">
                  <a:moveTo>
                    <a:pt x="0" y="0"/>
                  </a:moveTo>
                  <a:lnTo>
                    <a:pt x="46342" y="2224"/>
                  </a:lnTo>
                  <a:lnTo>
                    <a:pt x="91453" y="8761"/>
                  </a:lnTo>
                  <a:lnTo>
                    <a:pt x="135130" y="19405"/>
                  </a:lnTo>
                  <a:lnTo>
                    <a:pt x="177168" y="33952"/>
                  </a:lnTo>
                  <a:lnTo>
                    <a:pt x="217365" y="52197"/>
                  </a:lnTo>
                  <a:lnTo>
                    <a:pt x="255516" y="73934"/>
                  </a:lnTo>
                  <a:lnTo>
                    <a:pt x="291418" y="98959"/>
                  </a:lnTo>
                  <a:lnTo>
                    <a:pt x="324867" y="127067"/>
                  </a:lnTo>
                  <a:lnTo>
                    <a:pt x="355660" y="158052"/>
                  </a:lnTo>
                  <a:lnTo>
                    <a:pt x="383593" y="191711"/>
                  </a:lnTo>
                  <a:lnTo>
                    <a:pt x="408462" y="227838"/>
                  </a:lnTo>
                  <a:lnTo>
                    <a:pt x="430064" y="266228"/>
                  </a:lnTo>
                  <a:lnTo>
                    <a:pt x="448195" y="306677"/>
                  </a:lnTo>
                  <a:lnTo>
                    <a:pt x="462651" y="348979"/>
                  </a:lnTo>
                  <a:lnTo>
                    <a:pt x="473229" y="392929"/>
                  </a:lnTo>
                  <a:lnTo>
                    <a:pt x="479726" y="438323"/>
                  </a:lnTo>
                  <a:lnTo>
                    <a:pt x="481936" y="484955"/>
                  </a:lnTo>
                  <a:lnTo>
                    <a:pt x="472547" y="484955"/>
                  </a:lnTo>
                  <a:lnTo>
                    <a:pt x="470103" y="436410"/>
                  </a:lnTo>
                  <a:lnTo>
                    <a:pt x="462929" y="389250"/>
                  </a:lnTo>
                  <a:lnTo>
                    <a:pt x="451265" y="343717"/>
                  </a:lnTo>
                  <a:lnTo>
                    <a:pt x="435351" y="300051"/>
                  </a:lnTo>
                  <a:lnTo>
                    <a:pt x="415425" y="258494"/>
                  </a:lnTo>
                  <a:lnTo>
                    <a:pt x="391728" y="219287"/>
                  </a:lnTo>
                  <a:lnTo>
                    <a:pt x="364499" y="182670"/>
                  </a:lnTo>
                  <a:lnTo>
                    <a:pt x="333978" y="148885"/>
                  </a:lnTo>
                  <a:lnTo>
                    <a:pt x="300402" y="118172"/>
                  </a:lnTo>
                  <a:lnTo>
                    <a:pt x="264014" y="90772"/>
                  </a:lnTo>
                  <a:lnTo>
                    <a:pt x="225050" y="66927"/>
                  </a:lnTo>
                  <a:lnTo>
                    <a:pt x="183752" y="46877"/>
                  </a:lnTo>
                  <a:lnTo>
                    <a:pt x="140359" y="30863"/>
                  </a:lnTo>
                  <a:lnTo>
                    <a:pt x="95109" y="19126"/>
                  </a:lnTo>
                  <a:lnTo>
                    <a:pt x="48243" y="11907"/>
                  </a:lnTo>
                  <a:lnTo>
                    <a:pt x="0" y="9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6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8212" y="1978504"/>
              <a:ext cx="122620" cy="12338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504830" y="2020263"/>
              <a:ext cx="9525" cy="1179195"/>
            </a:xfrm>
            <a:custGeom>
              <a:avLst/>
              <a:gdLst/>
              <a:ahLst/>
              <a:cxnLst/>
              <a:rect l="l" t="t" r="r" b="b"/>
              <a:pathLst>
                <a:path w="9525" h="1179195">
                  <a:moveTo>
                    <a:pt x="0" y="0"/>
                  </a:moveTo>
                  <a:lnTo>
                    <a:pt x="9388" y="0"/>
                  </a:lnTo>
                  <a:lnTo>
                    <a:pt x="9388" y="1178990"/>
                  </a:lnTo>
                  <a:lnTo>
                    <a:pt x="0" y="1178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464240" y="3471229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123393" y="5145987"/>
            <a:ext cx="1779270" cy="6438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70"/>
              </a:spcBef>
            </a:pPr>
            <a:r>
              <a:rPr sz="1600" b="1" spc="-5" dirty="0">
                <a:solidFill>
                  <a:srgbClr val="10B4BC"/>
                </a:solidFill>
                <a:latin typeface="Arial"/>
                <a:cs typeface="Arial"/>
              </a:rPr>
              <a:t>March</a:t>
            </a:r>
            <a:r>
              <a:rPr sz="1600" b="1" spc="-20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0B4BC"/>
                </a:solidFill>
                <a:latin typeface="Arial"/>
                <a:cs typeface="Arial"/>
              </a:rPr>
              <a:t>28</a:t>
            </a:r>
            <a:r>
              <a:rPr sz="1575" b="1" baseline="26455" dirty="0">
                <a:solidFill>
                  <a:srgbClr val="10B4BC"/>
                </a:solidFill>
                <a:latin typeface="Arial"/>
                <a:cs typeface="Arial"/>
              </a:rPr>
              <a:t>th</a:t>
            </a:r>
            <a:r>
              <a:rPr sz="1575" b="1" spc="179" baseline="26455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0B4BC"/>
                </a:solidFill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95"/>
              </a:spcBef>
            </a:pPr>
            <a:r>
              <a:rPr sz="1400" b="1" spc="-5" dirty="0">
                <a:solidFill>
                  <a:srgbClr val="1E2850"/>
                </a:solidFill>
                <a:latin typeface="Arial"/>
                <a:cs typeface="Arial"/>
              </a:rPr>
              <a:t>Launch</a:t>
            </a:r>
            <a:r>
              <a:rPr sz="1400" b="1" spc="-45" dirty="0">
                <a:solidFill>
                  <a:srgbClr val="1E28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E2850"/>
                </a:solidFill>
                <a:latin typeface="Arial"/>
                <a:cs typeface="Arial"/>
              </a:rPr>
              <a:t>of</a:t>
            </a:r>
            <a:r>
              <a:rPr sz="1400" b="1" spc="-40" dirty="0">
                <a:solidFill>
                  <a:srgbClr val="1E28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E2850"/>
                </a:solidFill>
                <a:latin typeface="Arial"/>
                <a:cs typeface="Arial"/>
              </a:rPr>
              <a:t>the</a:t>
            </a:r>
            <a:r>
              <a:rPr sz="1400" b="1" spc="-35" dirty="0">
                <a:solidFill>
                  <a:srgbClr val="1E28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E2850"/>
                </a:solidFill>
                <a:latin typeface="Arial"/>
                <a:cs typeface="Arial"/>
              </a:rPr>
              <a:t>PERC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139825" y="1929716"/>
            <a:ext cx="9320530" cy="1960880"/>
            <a:chOff x="1139825" y="1929716"/>
            <a:chExt cx="9320530" cy="1960880"/>
          </a:xfrm>
        </p:grpSpPr>
        <p:sp>
          <p:nvSpPr>
            <p:cNvPr id="33" name="object 33"/>
            <p:cNvSpPr/>
            <p:nvPr/>
          </p:nvSpPr>
          <p:spPr>
            <a:xfrm>
              <a:off x="1143000" y="3540252"/>
              <a:ext cx="1584960" cy="0"/>
            </a:xfrm>
            <a:custGeom>
              <a:avLst/>
              <a:gdLst/>
              <a:ahLst/>
              <a:cxnLst/>
              <a:rect l="l" t="t" r="r" b="b"/>
              <a:pathLst>
                <a:path w="1584960">
                  <a:moveTo>
                    <a:pt x="0" y="0"/>
                  </a:moveTo>
                  <a:lnTo>
                    <a:pt x="1584960" y="0"/>
                  </a:lnTo>
                </a:path>
              </a:pathLst>
            </a:custGeom>
            <a:ln w="6350">
              <a:solidFill>
                <a:srgbClr val="6C6D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02151" y="3529584"/>
              <a:ext cx="1634489" cy="0"/>
            </a:xfrm>
            <a:custGeom>
              <a:avLst/>
              <a:gdLst/>
              <a:ahLst/>
              <a:cxnLst/>
              <a:rect l="l" t="t" r="r" b="b"/>
              <a:pathLst>
                <a:path w="1634489">
                  <a:moveTo>
                    <a:pt x="0" y="0"/>
                  </a:moveTo>
                  <a:lnTo>
                    <a:pt x="1634020" y="0"/>
                  </a:lnTo>
                </a:path>
              </a:pathLst>
            </a:custGeom>
            <a:ln w="6350">
              <a:solidFill>
                <a:srgbClr val="6C6D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33515" y="3529584"/>
              <a:ext cx="2124075" cy="11430"/>
            </a:xfrm>
            <a:custGeom>
              <a:avLst/>
              <a:gdLst/>
              <a:ahLst/>
              <a:cxnLst/>
              <a:rect l="l" t="t" r="r" b="b"/>
              <a:pathLst>
                <a:path w="2124075" h="11429">
                  <a:moveTo>
                    <a:pt x="0" y="11429"/>
                  </a:moveTo>
                  <a:lnTo>
                    <a:pt x="2123592" y="0"/>
                  </a:lnTo>
                </a:path>
              </a:pathLst>
            </a:custGeom>
            <a:ln w="6350">
              <a:solidFill>
                <a:srgbClr val="6C6D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42236" y="3146584"/>
              <a:ext cx="737235" cy="744220"/>
            </a:xfrm>
            <a:custGeom>
              <a:avLst/>
              <a:gdLst/>
              <a:ahLst/>
              <a:cxnLst/>
              <a:rect l="l" t="t" r="r" b="b"/>
              <a:pathLst>
                <a:path w="737234" h="744220">
                  <a:moveTo>
                    <a:pt x="368619" y="743833"/>
                  </a:moveTo>
                  <a:lnTo>
                    <a:pt x="322438" y="740929"/>
                  </a:lnTo>
                  <a:lnTo>
                    <a:pt x="277953" y="732452"/>
                  </a:lnTo>
                  <a:lnTo>
                    <a:pt x="235510" y="718753"/>
                  </a:lnTo>
                  <a:lnTo>
                    <a:pt x="195459" y="700183"/>
                  </a:lnTo>
                  <a:lnTo>
                    <a:pt x="158147" y="677094"/>
                  </a:lnTo>
                  <a:lnTo>
                    <a:pt x="123922" y="649838"/>
                  </a:lnTo>
                  <a:lnTo>
                    <a:pt x="93132" y="618765"/>
                  </a:lnTo>
                  <a:lnTo>
                    <a:pt x="66124" y="584228"/>
                  </a:lnTo>
                  <a:lnTo>
                    <a:pt x="43247" y="546577"/>
                  </a:lnTo>
                  <a:lnTo>
                    <a:pt x="24848" y="506164"/>
                  </a:lnTo>
                  <a:lnTo>
                    <a:pt x="11275" y="463341"/>
                  </a:lnTo>
                  <a:lnTo>
                    <a:pt x="2876" y="418459"/>
                  </a:lnTo>
                  <a:lnTo>
                    <a:pt x="0" y="371869"/>
                  </a:lnTo>
                  <a:lnTo>
                    <a:pt x="2876" y="325281"/>
                  </a:lnTo>
                  <a:lnTo>
                    <a:pt x="11275" y="280403"/>
                  </a:lnTo>
                  <a:lnTo>
                    <a:pt x="24848" y="237587"/>
                  </a:lnTo>
                  <a:lnTo>
                    <a:pt x="43247" y="197182"/>
                  </a:lnTo>
                  <a:lnTo>
                    <a:pt x="66124" y="159541"/>
                  </a:lnTo>
                  <a:lnTo>
                    <a:pt x="93132" y="125015"/>
                  </a:lnTo>
                  <a:lnTo>
                    <a:pt x="123922" y="93953"/>
                  </a:lnTo>
                  <a:lnTo>
                    <a:pt x="158147" y="66707"/>
                  </a:lnTo>
                  <a:lnTo>
                    <a:pt x="195459" y="43628"/>
                  </a:lnTo>
                  <a:lnTo>
                    <a:pt x="235510" y="25067"/>
                  </a:lnTo>
                  <a:lnTo>
                    <a:pt x="277953" y="11375"/>
                  </a:lnTo>
                  <a:lnTo>
                    <a:pt x="322438" y="2902"/>
                  </a:lnTo>
                  <a:lnTo>
                    <a:pt x="368619" y="0"/>
                  </a:lnTo>
                  <a:lnTo>
                    <a:pt x="414800" y="2902"/>
                  </a:lnTo>
                  <a:lnTo>
                    <a:pt x="449206" y="9455"/>
                  </a:lnTo>
                  <a:lnTo>
                    <a:pt x="368619" y="9455"/>
                  </a:lnTo>
                  <a:lnTo>
                    <a:pt x="319949" y="12770"/>
                  </a:lnTo>
                  <a:lnTo>
                    <a:pt x="273244" y="22426"/>
                  </a:lnTo>
                  <a:lnTo>
                    <a:pt x="228939" y="37987"/>
                  </a:lnTo>
                  <a:lnTo>
                    <a:pt x="187463" y="59017"/>
                  </a:lnTo>
                  <a:lnTo>
                    <a:pt x="149250" y="85080"/>
                  </a:lnTo>
                  <a:lnTo>
                    <a:pt x="114730" y="115742"/>
                  </a:lnTo>
                  <a:lnTo>
                    <a:pt x="84337" y="150565"/>
                  </a:lnTo>
                  <a:lnTo>
                    <a:pt x="58501" y="189116"/>
                  </a:lnTo>
                  <a:lnTo>
                    <a:pt x="37655" y="230957"/>
                  </a:lnTo>
                  <a:lnTo>
                    <a:pt x="22230" y="275653"/>
                  </a:lnTo>
                  <a:lnTo>
                    <a:pt x="12658" y="322769"/>
                  </a:lnTo>
                  <a:lnTo>
                    <a:pt x="9372" y="371869"/>
                  </a:lnTo>
                  <a:lnTo>
                    <a:pt x="12658" y="420989"/>
                  </a:lnTo>
                  <a:lnTo>
                    <a:pt x="22230" y="468118"/>
                  </a:lnTo>
                  <a:lnTo>
                    <a:pt x="37655" y="512821"/>
                  </a:lnTo>
                  <a:lnTo>
                    <a:pt x="58501" y="554664"/>
                  </a:lnTo>
                  <a:lnTo>
                    <a:pt x="84337" y="593213"/>
                  </a:lnTo>
                  <a:lnTo>
                    <a:pt x="114730" y="628031"/>
                  </a:lnTo>
                  <a:lnTo>
                    <a:pt x="149250" y="658686"/>
                  </a:lnTo>
                  <a:lnTo>
                    <a:pt x="187463" y="684742"/>
                  </a:lnTo>
                  <a:lnTo>
                    <a:pt x="228939" y="705764"/>
                  </a:lnTo>
                  <a:lnTo>
                    <a:pt x="273244" y="721318"/>
                  </a:lnTo>
                  <a:lnTo>
                    <a:pt x="319949" y="730970"/>
                  </a:lnTo>
                  <a:lnTo>
                    <a:pt x="368619" y="734283"/>
                  </a:lnTo>
                  <a:lnTo>
                    <a:pt x="449675" y="734283"/>
                  </a:lnTo>
                  <a:lnTo>
                    <a:pt x="414800" y="740929"/>
                  </a:lnTo>
                  <a:lnTo>
                    <a:pt x="368619" y="743833"/>
                  </a:lnTo>
                  <a:close/>
                </a:path>
                <a:path w="737234" h="744220">
                  <a:moveTo>
                    <a:pt x="449675" y="734283"/>
                  </a:moveTo>
                  <a:lnTo>
                    <a:pt x="368619" y="734283"/>
                  </a:lnTo>
                  <a:lnTo>
                    <a:pt x="417310" y="730968"/>
                  </a:lnTo>
                  <a:lnTo>
                    <a:pt x="464027" y="721312"/>
                  </a:lnTo>
                  <a:lnTo>
                    <a:pt x="508340" y="705751"/>
                  </a:lnTo>
                  <a:lnTo>
                    <a:pt x="549817" y="684721"/>
                  </a:lnTo>
                  <a:lnTo>
                    <a:pt x="588029" y="658657"/>
                  </a:lnTo>
                  <a:lnTo>
                    <a:pt x="622543" y="627996"/>
                  </a:lnTo>
                  <a:lnTo>
                    <a:pt x="652930" y="593172"/>
                  </a:lnTo>
                  <a:lnTo>
                    <a:pt x="678758" y="554622"/>
                  </a:lnTo>
                  <a:lnTo>
                    <a:pt x="699597" y="512781"/>
                  </a:lnTo>
                  <a:lnTo>
                    <a:pt x="715015" y="468085"/>
                  </a:lnTo>
                  <a:lnTo>
                    <a:pt x="724582" y="420969"/>
                  </a:lnTo>
                  <a:lnTo>
                    <a:pt x="727867" y="371869"/>
                  </a:lnTo>
                  <a:lnTo>
                    <a:pt x="724582" y="322769"/>
                  </a:lnTo>
                  <a:lnTo>
                    <a:pt x="715015" y="275653"/>
                  </a:lnTo>
                  <a:lnTo>
                    <a:pt x="699597" y="230957"/>
                  </a:lnTo>
                  <a:lnTo>
                    <a:pt x="678758" y="189116"/>
                  </a:lnTo>
                  <a:lnTo>
                    <a:pt x="652930" y="150565"/>
                  </a:lnTo>
                  <a:lnTo>
                    <a:pt x="622543" y="115742"/>
                  </a:lnTo>
                  <a:lnTo>
                    <a:pt x="588029" y="85080"/>
                  </a:lnTo>
                  <a:lnTo>
                    <a:pt x="549817" y="59017"/>
                  </a:lnTo>
                  <a:lnTo>
                    <a:pt x="508340" y="37987"/>
                  </a:lnTo>
                  <a:lnTo>
                    <a:pt x="464027" y="22426"/>
                  </a:lnTo>
                  <a:lnTo>
                    <a:pt x="417310" y="12770"/>
                  </a:lnTo>
                  <a:lnTo>
                    <a:pt x="368619" y="9455"/>
                  </a:lnTo>
                  <a:lnTo>
                    <a:pt x="449206" y="9455"/>
                  </a:lnTo>
                  <a:lnTo>
                    <a:pt x="501728" y="25067"/>
                  </a:lnTo>
                  <a:lnTo>
                    <a:pt x="541779" y="43628"/>
                  </a:lnTo>
                  <a:lnTo>
                    <a:pt x="579091" y="66707"/>
                  </a:lnTo>
                  <a:lnTo>
                    <a:pt x="613316" y="93953"/>
                  </a:lnTo>
                  <a:lnTo>
                    <a:pt x="644107" y="125015"/>
                  </a:lnTo>
                  <a:lnTo>
                    <a:pt x="671115" y="159541"/>
                  </a:lnTo>
                  <a:lnTo>
                    <a:pt x="693992" y="197182"/>
                  </a:lnTo>
                  <a:lnTo>
                    <a:pt x="712391" y="237587"/>
                  </a:lnTo>
                  <a:lnTo>
                    <a:pt x="725964" y="280403"/>
                  </a:lnTo>
                  <a:lnTo>
                    <a:pt x="734362" y="325281"/>
                  </a:lnTo>
                  <a:lnTo>
                    <a:pt x="737239" y="371869"/>
                  </a:lnTo>
                  <a:lnTo>
                    <a:pt x="734362" y="418459"/>
                  </a:lnTo>
                  <a:lnTo>
                    <a:pt x="725964" y="463341"/>
                  </a:lnTo>
                  <a:lnTo>
                    <a:pt x="712391" y="506164"/>
                  </a:lnTo>
                  <a:lnTo>
                    <a:pt x="693992" y="546577"/>
                  </a:lnTo>
                  <a:lnTo>
                    <a:pt x="671115" y="584228"/>
                  </a:lnTo>
                  <a:lnTo>
                    <a:pt x="644107" y="618765"/>
                  </a:lnTo>
                  <a:lnTo>
                    <a:pt x="613316" y="649838"/>
                  </a:lnTo>
                  <a:lnTo>
                    <a:pt x="579091" y="677094"/>
                  </a:lnTo>
                  <a:lnTo>
                    <a:pt x="541779" y="700183"/>
                  </a:lnTo>
                  <a:lnTo>
                    <a:pt x="501728" y="718753"/>
                  </a:lnTo>
                  <a:lnTo>
                    <a:pt x="459286" y="732452"/>
                  </a:lnTo>
                  <a:lnTo>
                    <a:pt x="449675" y="734283"/>
                  </a:lnTo>
                  <a:close/>
                </a:path>
              </a:pathLst>
            </a:custGeom>
            <a:solidFill>
              <a:srgbClr val="6C6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85073" y="3290776"/>
              <a:ext cx="452120" cy="455930"/>
            </a:xfrm>
            <a:custGeom>
              <a:avLst/>
              <a:gdLst/>
              <a:ahLst/>
              <a:cxnLst/>
              <a:rect l="l" t="t" r="r" b="b"/>
              <a:pathLst>
                <a:path w="452120" h="455929">
                  <a:moveTo>
                    <a:pt x="225783" y="455547"/>
                  </a:moveTo>
                  <a:lnTo>
                    <a:pt x="180346" y="450909"/>
                  </a:lnTo>
                  <a:lnTo>
                    <a:pt x="137995" y="437614"/>
                  </a:lnTo>
                  <a:lnTo>
                    <a:pt x="99646" y="416585"/>
                  </a:lnTo>
                  <a:lnTo>
                    <a:pt x="66216" y="388746"/>
                  </a:lnTo>
                  <a:lnTo>
                    <a:pt x="38620" y="355021"/>
                  </a:lnTo>
                  <a:lnTo>
                    <a:pt x="17775" y="316335"/>
                  </a:lnTo>
                  <a:lnTo>
                    <a:pt x="4596" y="273611"/>
                  </a:lnTo>
                  <a:lnTo>
                    <a:pt x="0" y="227773"/>
                  </a:lnTo>
                  <a:lnTo>
                    <a:pt x="4596" y="181935"/>
                  </a:lnTo>
                  <a:lnTo>
                    <a:pt x="17775" y="139211"/>
                  </a:lnTo>
                  <a:lnTo>
                    <a:pt x="38620" y="100525"/>
                  </a:lnTo>
                  <a:lnTo>
                    <a:pt x="66216" y="66800"/>
                  </a:lnTo>
                  <a:lnTo>
                    <a:pt x="99646" y="38961"/>
                  </a:lnTo>
                  <a:lnTo>
                    <a:pt x="137995" y="17932"/>
                  </a:lnTo>
                  <a:lnTo>
                    <a:pt x="180346" y="4637"/>
                  </a:lnTo>
                  <a:lnTo>
                    <a:pt x="225783" y="0"/>
                  </a:lnTo>
                  <a:lnTo>
                    <a:pt x="271247" y="4637"/>
                  </a:lnTo>
                  <a:lnTo>
                    <a:pt x="313610" y="17932"/>
                  </a:lnTo>
                  <a:lnTo>
                    <a:pt x="332464" y="28270"/>
                  </a:lnTo>
                  <a:lnTo>
                    <a:pt x="225783" y="28270"/>
                  </a:lnTo>
                  <a:lnTo>
                    <a:pt x="180512" y="33546"/>
                  </a:lnTo>
                  <a:lnTo>
                    <a:pt x="138927" y="48568"/>
                  </a:lnTo>
                  <a:lnTo>
                    <a:pt x="102222" y="72131"/>
                  </a:lnTo>
                  <a:lnTo>
                    <a:pt x="71594" y="103029"/>
                  </a:lnTo>
                  <a:lnTo>
                    <a:pt x="48237" y="140057"/>
                  </a:lnTo>
                  <a:lnTo>
                    <a:pt x="33346" y="182009"/>
                  </a:lnTo>
                  <a:lnTo>
                    <a:pt x="28117" y="227678"/>
                  </a:lnTo>
                  <a:lnTo>
                    <a:pt x="33346" y="273348"/>
                  </a:lnTo>
                  <a:lnTo>
                    <a:pt x="48237" y="315300"/>
                  </a:lnTo>
                  <a:lnTo>
                    <a:pt x="71594" y="352328"/>
                  </a:lnTo>
                  <a:lnTo>
                    <a:pt x="102222" y="383226"/>
                  </a:lnTo>
                  <a:lnTo>
                    <a:pt x="138927" y="406789"/>
                  </a:lnTo>
                  <a:lnTo>
                    <a:pt x="180512" y="421811"/>
                  </a:lnTo>
                  <a:lnTo>
                    <a:pt x="225783" y="427087"/>
                  </a:lnTo>
                  <a:lnTo>
                    <a:pt x="332809" y="427087"/>
                  </a:lnTo>
                  <a:lnTo>
                    <a:pt x="313610" y="437614"/>
                  </a:lnTo>
                  <a:lnTo>
                    <a:pt x="271247" y="450909"/>
                  </a:lnTo>
                  <a:lnTo>
                    <a:pt x="225783" y="455547"/>
                  </a:lnTo>
                  <a:close/>
                </a:path>
                <a:path w="452120" h="455929">
                  <a:moveTo>
                    <a:pt x="332809" y="427087"/>
                  </a:moveTo>
                  <a:lnTo>
                    <a:pt x="225783" y="427087"/>
                  </a:lnTo>
                  <a:lnTo>
                    <a:pt x="271053" y="421811"/>
                  </a:lnTo>
                  <a:lnTo>
                    <a:pt x="312639" y="406789"/>
                  </a:lnTo>
                  <a:lnTo>
                    <a:pt x="349343" y="383226"/>
                  </a:lnTo>
                  <a:lnTo>
                    <a:pt x="379971" y="352328"/>
                  </a:lnTo>
                  <a:lnTo>
                    <a:pt x="403328" y="315300"/>
                  </a:lnTo>
                  <a:lnTo>
                    <a:pt x="418219" y="273348"/>
                  </a:lnTo>
                  <a:lnTo>
                    <a:pt x="423448" y="227678"/>
                  </a:lnTo>
                  <a:lnTo>
                    <a:pt x="418219" y="182009"/>
                  </a:lnTo>
                  <a:lnTo>
                    <a:pt x="403328" y="140057"/>
                  </a:lnTo>
                  <a:lnTo>
                    <a:pt x="379971" y="103029"/>
                  </a:lnTo>
                  <a:lnTo>
                    <a:pt x="349343" y="72131"/>
                  </a:lnTo>
                  <a:lnTo>
                    <a:pt x="312639" y="48568"/>
                  </a:lnTo>
                  <a:lnTo>
                    <a:pt x="271053" y="33546"/>
                  </a:lnTo>
                  <a:lnTo>
                    <a:pt x="225783" y="28270"/>
                  </a:lnTo>
                  <a:lnTo>
                    <a:pt x="332464" y="28270"/>
                  </a:lnTo>
                  <a:lnTo>
                    <a:pt x="385384" y="66800"/>
                  </a:lnTo>
                  <a:lnTo>
                    <a:pt x="412970" y="100525"/>
                  </a:lnTo>
                  <a:lnTo>
                    <a:pt x="433804" y="139211"/>
                  </a:lnTo>
                  <a:lnTo>
                    <a:pt x="446973" y="181935"/>
                  </a:lnTo>
                  <a:lnTo>
                    <a:pt x="451566" y="227773"/>
                  </a:lnTo>
                  <a:lnTo>
                    <a:pt x="446973" y="273611"/>
                  </a:lnTo>
                  <a:lnTo>
                    <a:pt x="433804" y="316335"/>
                  </a:lnTo>
                  <a:lnTo>
                    <a:pt x="412970" y="355021"/>
                  </a:lnTo>
                  <a:lnTo>
                    <a:pt x="385384" y="388746"/>
                  </a:lnTo>
                  <a:lnTo>
                    <a:pt x="351960" y="416585"/>
                  </a:lnTo>
                  <a:lnTo>
                    <a:pt x="332809" y="427087"/>
                  </a:lnTo>
                  <a:close/>
                </a:path>
              </a:pathLst>
            </a:custGeom>
            <a:solidFill>
              <a:srgbClr val="F9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05041" y="3411613"/>
              <a:ext cx="211818" cy="21368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49654" y="1929716"/>
              <a:ext cx="122404" cy="12348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996171" y="3503676"/>
              <a:ext cx="1461135" cy="0"/>
            </a:xfrm>
            <a:custGeom>
              <a:avLst/>
              <a:gdLst/>
              <a:ahLst/>
              <a:cxnLst/>
              <a:rect l="l" t="t" r="r" b="b"/>
              <a:pathLst>
                <a:path w="1461134">
                  <a:moveTo>
                    <a:pt x="0" y="0"/>
                  </a:moveTo>
                  <a:lnTo>
                    <a:pt x="1460919" y="0"/>
                  </a:lnTo>
                </a:path>
              </a:pathLst>
            </a:custGeom>
            <a:ln w="6350">
              <a:solidFill>
                <a:srgbClr val="6C6D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510950" y="3033127"/>
              <a:ext cx="481330" cy="485775"/>
            </a:xfrm>
            <a:custGeom>
              <a:avLst/>
              <a:gdLst/>
              <a:ahLst/>
              <a:cxnLst/>
              <a:rect l="l" t="t" r="r" b="b"/>
              <a:pathLst>
                <a:path w="481329" h="485775">
                  <a:moveTo>
                    <a:pt x="481089" y="485330"/>
                  </a:moveTo>
                  <a:lnTo>
                    <a:pt x="471717" y="485330"/>
                  </a:lnTo>
                  <a:lnTo>
                    <a:pt x="469276" y="436747"/>
                  </a:lnTo>
                  <a:lnTo>
                    <a:pt x="462115" y="389551"/>
                  </a:lnTo>
                  <a:lnTo>
                    <a:pt x="450472" y="343983"/>
                  </a:lnTo>
                  <a:lnTo>
                    <a:pt x="434586" y="300283"/>
                  </a:lnTo>
                  <a:lnTo>
                    <a:pt x="414695" y="258694"/>
                  </a:lnTo>
                  <a:lnTo>
                    <a:pt x="391040" y="219457"/>
                  </a:lnTo>
                  <a:lnTo>
                    <a:pt x="363859" y="182812"/>
                  </a:lnTo>
                  <a:lnTo>
                    <a:pt x="333391" y="149000"/>
                  </a:lnTo>
                  <a:lnTo>
                    <a:pt x="299874" y="118263"/>
                  </a:lnTo>
                  <a:lnTo>
                    <a:pt x="263550" y="90843"/>
                  </a:lnTo>
                  <a:lnTo>
                    <a:pt x="224655" y="66979"/>
                  </a:lnTo>
                  <a:lnTo>
                    <a:pt x="183429" y="46913"/>
                  </a:lnTo>
                  <a:lnTo>
                    <a:pt x="140112" y="30887"/>
                  </a:lnTo>
                  <a:lnTo>
                    <a:pt x="94942" y="19141"/>
                  </a:lnTo>
                  <a:lnTo>
                    <a:pt x="48158" y="11916"/>
                  </a:lnTo>
                  <a:lnTo>
                    <a:pt x="0" y="9455"/>
                  </a:lnTo>
                  <a:lnTo>
                    <a:pt x="0" y="0"/>
                  </a:lnTo>
                  <a:lnTo>
                    <a:pt x="46260" y="2226"/>
                  </a:lnTo>
                  <a:lnTo>
                    <a:pt x="91292" y="8768"/>
                  </a:lnTo>
                  <a:lnTo>
                    <a:pt x="134892" y="19420"/>
                  </a:lnTo>
                  <a:lnTo>
                    <a:pt x="176857" y="33978"/>
                  </a:lnTo>
                  <a:lnTo>
                    <a:pt x="216983" y="52237"/>
                  </a:lnTo>
                  <a:lnTo>
                    <a:pt x="255067" y="73991"/>
                  </a:lnTo>
                  <a:lnTo>
                    <a:pt x="290906" y="99035"/>
                  </a:lnTo>
                  <a:lnTo>
                    <a:pt x="324296" y="127165"/>
                  </a:lnTo>
                  <a:lnTo>
                    <a:pt x="355035" y="158175"/>
                  </a:lnTo>
                  <a:lnTo>
                    <a:pt x="382919" y="191859"/>
                  </a:lnTo>
                  <a:lnTo>
                    <a:pt x="407744" y="228014"/>
                  </a:lnTo>
                  <a:lnTo>
                    <a:pt x="429308" y="266434"/>
                  </a:lnTo>
                  <a:lnTo>
                    <a:pt x="447407" y="306914"/>
                  </a:lnTo>
                  <a:lnTo>
                    <a:pt x="461838" y="349248"/>
                  </a:lnTo>
                  <a:lnTo>
                    <a:pt x="472398" y="393233"/>
                  </a:lnTo>
                  <a:lnTo>
                    <a:pt x="478882" y="438662"/>
                  </a:lnTo>
                  <a:lnTo>
                    <a:pt x="481089" y="485330"/>
                  </a:lnTo>
                  <a:close/>
                </a:path>
              </a:pathLst>
            </a:custGeom>
            <a:solidFill>
              <a:srgbClr val="6C6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06167" y="1971416"/>
              <a:ext cx="9525" cy="1180465"/>
            </a:xfrm>
            <a:custGeom>
              <a:avLst/>
              <a:gdLst/>
              <a:ahLst/>
              <a:cxnLst/>
              <a:rect l="l" t="t" r="r" b="b"/>
              <a:pathLst>
                <a:path w="9525" h="1180464">
                  <a:moveTo>
                    <a:pt x="9372" y="1179902"/>
                  </a:moveTo>
                  <a:lnTo>
                    <a:pt x="0" y="1179902"/>
                  </a:lnTo>
                  <a:lnTo>
                    <a:pt x="0" y="0"/>
                  </a:lnTo>
                  <a:lnTo>
                    <a:pt x="9372" y="0"/>
                  </a:lnTo>
                  <a:lnTo>
                    <a:pt x="9372" y="1179902"/>
                  </a:lnTo>
                  <a:close/>
                </a:path>
              </a:pathLst>
            </a:custGeom>
            <a:solidFill>
              <a:srgbClr val="F9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2000782" y="660991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Arial MT"/>
                <a:cs typeface="Arial MT"/>
              </a:rPr>
              <a:t>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8693830" y="1775696"/>
            <a:ext cx="2056764" cy="10706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1600" b="1" spc="-10" dirty="0">
                <a:latin typeface="Arial"/>
                <a:cs typeface="Arial"/>
              </a:rPr>
              <a:t>Jan</a:t>
            </a:r>
            <a:r>
              <a:rPr sz="1600" b="1" spc="-5" dirty="0">
                <a:latin typeface="Arial"/>
                <a:cs typeface="Arial"/>
              </a:rPr>
              <a:t> –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Feb 2023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95"/>
              </a:spcBef>
            </a:pP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New</a:t>
            </a:r>
            <a:r>
              <a:rPr sz="1400" spc="-10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round</a:t>
            </a:r>
            <a:r>
              <a:rPr sz="1400" spc="-45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of</a:t>
            </a:r>
            <a:r>
              <a:rPr sz="1400" spc="-20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E2850"/>
                </a:solidFill>
                <a:latin typeface="Arial MT"/>
                <a:cs typeface="Arial MT"/>
              </a:rPr>
              <a:t>focus</a:t>
            </a:r>
            <a:r>
              <a:rPr sz="1400" spc="-45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group </a:t>
            </a:r>
            <a:r>
              <a:rPr sz="1400" spc="-375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meetings </a:t>
            </a:r>
            <a:r>
              <a:rPr sz="1400" dirty="0">
                <a:solidFill>
                  <a:srgbClr val="1E2850"/>
                </a:solidFill>
                <a:latin typeface="Arial MT"/>
                <a:cs typeface="Arial MT"/>
              </a:rPr>
              <a:t>for </a:t>
            </a: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feedback on </a:t>
            </a:r>
            <a:r>
              <a:rPr sz="1400" spc="-375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pilot</a:t>
            </a:r>
            <a:r>
              <a:rPr sz="1400" spc="-20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E2850"/>
                </a:solidFill>
                <a:latin typeface="Arial MT"/>
                <a:cs typeface="Arial MT"/>
              </a:rPr>
              <a:t>platform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56600" y="3410093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469640" y="3138243"/>
            <a:ext cx="850900" cy="1960880"/>
            <a:chOff x="10469640" y="3138243"/>
            <a:chExt cx="850900" cy="1960880"/>
          </a:xfrm>
        </p:grpSpPr>
        <p:sp>
          <p:nvSpPr>
            <p:cNvPr id="47" name="object 47"/>
            <p:cNvSpPr/>
            <p:nvPr/>
          </p:nvSpPr>
          <p:spPr>
            <a:xfrm>
              <a:off x="10581933" y="3138243"/>
              <a:ext cx="739140" cy="744220"/>
            </a:xfrm>
            <a:custGeom>
              <a:avLst/>
              <a:gdLst/>
              <a:ahLst/>
              <a:cxnLst/>
              <a:rect l="l" t="t" r="r" b="b"/>
              <a:pathLst>
                <a:path w="739140" h="744220">
                  <a:moveTo>
                    <a:pt x="369268" y="743738"/>
                  </a:moveTo>
                  <a:lnTo>
                    <a:pt x="323006" y="740836"/>
                  </a:lnTo>
                  <a:lnTo>
                    <a:pt x="278442" y="732363"/>
                  </a:lnTo>
                  <a:lnTo>
                    <a:pt x="235925" y="718671"/>
                  </a:lnTo>
                  <a:lnTo>
                    <a:pt x="195803" y="700110"/>
                  </a:lnTo>
                  <a:lnTo>
                    <a:pt x="158426" y="677031"/>
                  </a:lnTo>
                  <a:lnTo>
                    <a:pt x="124140" y="649785"/>
                  </a:lnTo>
                  <a:lnTo>
                    <a:pt x="93296" y="618723"/>
                  </a:lnTo>
                  <a:lnTo>
                    <a:pt x="66241" y="584196"/>
                  </a:lnTo>
                  <a:lnTo>
                    <a:pt x="43323" y="546555"/>
                  </a:lnTo>
                  <a:lnTo>
                    <a:pt x="24892" y="506151"/>
                  </a:lnTo>
                  <a:lnTo>
                    <a:pt x="11295" y="463335"/>
                  </a:lnTo>
                  <a:lnTo>
                    <a:pt x="2881" y="418457"/>
                  </a:lnTo>
                  <a:lnTo>
                    <a:pt x="0" y="371869"/>
                  </a:lnTo>
                  <a:lnTo>
                    <a:pt x="2881" y="325281"/>
                  </a:lnTo>
                  <a:lnTo>
                    <a:pt x="11295" y="280403"/>
                  </a:lnTo>
                  <a:lnTo>
                    <a:pt x="24892" y="237587"/>
                  </a:lnTo>
                  <a:lnTo>
                    <a:pt x="43323" y="197182"/>
                  </a:lnTo>
                  <a:lnTo>
                    <a:pt x="66241" y="159541"/>
                  </a:lnTo>
                  <a:lnTo>
                    <a:pt x="93296" y="125015"/>
                  </a:lnTo>
                  <a:lnTo>
                    <a:pt x="124140" y="93953"/>
                  </a:lnTo>
                  <a:lnTo>
                    <a:pt x="158426" y="66707"/>
                  </a:lnTo>
                  <a:lnTo>
                    <a:pt x="195803" y="43628"/>
                  </a:lnTo>
                  <a:lnTo>
                    <a:pt x="235925" y="25067"/>
                  </a:lnTo>
                  <a:lnTo>
                    <a:pt x="278442" y="11375"/>
                  </a:lnTo>
                  <a:lnTo>
                    <a:pt x="323006" y="2902"/>
                  </a:lnTo>
                  <a:lnTo>
                    <a:pt x="369268" y="0"/>
                  </a:lnTo>
                  <a:lnTo>
                    <a:pt x="415531" y="2902"/>
                  </a:lnTo>
                  <a:lnTo>
                    <a:pt x="449997" y="9455"/>
                  </a:lnTo>
                  <a:lnTo>
                    <a:pt x="369268" y="9455"/>
                  </a:lnTo>
                  <a:lnTo>
                    <a:pt x="320492" y="12770"/>
                  </a:lnTo>
                  <a:lnTo>
                    <a:pt x="273693" y="22426"/>
                  </a:lnTo>
                  <a:lnTo>
                    <a:pt x="229302" y="37987"/>
                  </a:lnTo>
                  <a:lnTo>
                    <a:pt x="187751" y="59017"/>
                  </a:lnTo>
                  <a:lnTo>
                    <a:pt x="149473" y="85080"/>
                  </a:lnTo>
                  <a:lnTo>
                    <a:pt x="114897" y="115742"/>
                  </a:lnTo>
                  <a:lnTo>
                    <a:pt x="84457" y="150565"/>
                  </a:lnTo>
                  <a:lnTo>
                    <a:pt x="58583" y="189116"/>
                  </a:lnTo>
                  <a:lnTo>
                    <a:pt x="37708" y="230957"/>
                  </a:lnTo>
                  <a:lnTo>
                    <a:pt x="22263" y="275653"/>
                  </a:lnTo>
                  <a:lnTo>
                    <a:pt x="12679" y="322769"/>
                  </a:lnTo>
                  <a:lnTo>
                    <a:pt x="9388" y="371869"/>
                  </a:lnTo>
                  <a:lnTo>
                    <a:pt x="12681" y="420989"/>
                  </a:lnTo>
                  <a:lnTo>
                    <a:pt x="22269" y="468118"/>
                  </a:lnTo>
                  <a:lnTo>
                    <a:pt x="37721" y="512821"/>
                  </a:lnTo>
                  <a:lnTo>
                    <a:pt x="58604" y="554664"/>
                  </a:lnTo>
                  <a:lnTo>
                    <a:pt x="84485" y="593213"/>
                  </a:lnTo>
                  <a:lnTo>
                    <a:pt x="114932" y="628031"/>
                  </a:lnTo>
                  <a:lnTo>
                    <a:pt x="149513" y="658686"/>
                  </a:lnTo>
                  <a:lnTo>
                    <a:pt x="187793" y="684742"/>
                  </a:lnTo>
                  <a:lnTo>
                    <a:pt x="229342" y="705764"/>
                  </a:lnTo>
                  <a:lnTo>
                    <a:pt x="273725" y="721318"/>
                  </a:lnTo>
                  <a:lnTo>
                    <a:pt x="320512" y="730970"/>
                  </a:lnTo>
                  <a:lnTo>
                    <a:pt x="369268" y="734283"/>
                  </a:lnTo>
                  <a:lnTo>
                    <a:pt x="449997" y="734283"/>
                  </a:lnTo>
                  <a:lnTo>
                    <a:pt x="415531" y="740836"/>
                  </a:lnTo>
                  <a:lnTo>
                    <a:pt x="369268" y="743738"/>
                  </a:lnTo>
                  <a:close/>
                </a:path>
                <a:path w="739140" h="744220">
                  <a:moveTo>
                    <a:pt x="449997" y="734283"/>
                  </a:moveTo>
                  <a:lnTo>
                    <a:pt x="369268" y="734283"/>
                  </a:lnTo>
                  <a:lnTo>
                    <a:pt x="418045" y="730968"/>
                  </a:lnTo>
                  <a:lnTo>
                    <a:pt x="464844" y="721312"/>
                  </a:lnTo>
                  <a:lnTo>
                    <a:pt x="509235" y="705751"/>
                  </a:lnTo>
                  <a:lnTo>
                    <a:pt x="550785" y="684721"/>
                  </a:lnTo>
                  <a:lnTo>
                    <a:pt x="589064" y="658657"/>
                  </a:lnTo>
                  <a:lnTo>
                    <a:pt x="623640" y="627996"/>
                  </a:lnTo>
                  <a:lnTo>
                    <a:pt x="654080" y="593172"/>
                  </a:lnTo>
                  <a:lnTo>
                    <a:pt x="679953" y="554622"/>
                  </a:lnTo>
                  <a:lnTo>
                    <a:pt x="700829" y="512781"/>
                  </a:lnTo>
                  <a:lnTo>
                    <a:pt x="716274" y="468085"/>
                  </a:lnTo>
                  <a:lnTo>
                    <a:pt x="725858" y="420969"/>
                  </a:lnTo>
                  <a:lnTo>
                    <a:pt x="729148" y="371869"/>
                  </a:lnTo>
                  <a:lnTo>
                    <a:pt x="725858" y="322769"/>
                  </a:lnTo>
                  <a:lnTo>
                    <a:pt x="716274" y="275653"/>
                  </a:lnTo>
                  <a:lnTo>
                    <a:pt x="700829" y="230957"/>
                  </a:lnTo>
                  <a:lnTo>
                    <a:pt x="679953" y="189116"/>
                  </a:lnTo>
                  <a:lnTo>
                    <a:pt x="654080" y="150565"/>
                  </a:lnTo>
                  <a:lnTo>
                    <a:pt x="623640" y="115742"/>
                  </a:lnTo>
                  <a:lnTo>
                    <a:pt x="589064" y="85080"/>
                  </a:lnTo>
                  <a:lnTo>
                    <a:pt x="550785" y="59017"/>
                  </a:lnTo>
                  <a:lnTo>
                    <a:pt x="509235" y="37987"/>
                  </a:lnTo>
                  <a:lnTo>
                    <a:pt x="464844" y="22426"/>
                  </a:lnTo>
                  <a:lnTo>
                    <a:pt x="418045" y="12770"/>
                  </a:lnTo>
                  <a:lnTo>
                    <a:pt x="369268" y="9455"/>
                  </a:lnTo>
                  <a:lnTo>
                    <a:pt x="449997" y="9455"/>
                  </a:lnTo>
                  <a:lnTo>
                    <a:pt x="502612" y="25067"/>
                  </a:lnTo>
                  <a:lnTo>
                    <a:pt x="542733" y="43628"/>
                  </a:lnTo>
                  <a:lnTo>
                    <a:pt x="580111" y="66707"/>
                  </a:lnTo>
                  <a:lnTo>
                    <a:pt x="614396" y="93953"/>
                  </a:lnTo>
                  <a:lnTo>
                    <a:pt x="645241" y="125015"/>
                  </a:lnTo>
                  <a:lnTo>
                    <a:pt x="672296" y="159541"/>
                  </a:lnTo>
                  <a:lnTo>
                    <a:pt x="695214" y="197182"/>
                  </a:lnTo>
                  <a:lnTo>
                    <a:pt x="713645" y="237587"/>
                  </a:lnTo>
                  <a:lnTo>
                    <a:pt x="727242" y="280403"/>
                  </a:lnTo>
                  <a:lnTo>
                    <a:pt x="735655" y="325281"/>
                  </a:lnTo>
                  <a:lnTo>
                    <a:pt x="738537" y="371869"/>
                  </a:lnTo>
                  <a:lnTo>
                    <a:pt x="735655" y="418457"/>
                  </a:lnTo>
                  <a:lnTo>
                    <a:pt x="727242" y="463335"/>
                  </a:lnTo>
                  <a:lnTo>
                    <a:pt x="713645" y="506151"/>
                  </a:lnTo>
                  <a:lnTo>
                    <a:pt x="695214" y="546555"/>
                  </a:lnTo>
                  <a:lnTo>
                    <a:pt x="672296" y="584196"/>
                  </a:lnTo>
                  <a:lnTo>
                    <a:pt x="645241" y="618723"/>
                  </a:lnTo>
                  <a:lnTo>
                    <a:pt x="614396" y="649785"/>
                  </a:lnTo>
                  <a:lnTo>
                    <a:pt x="580111" y="677031"/>
                  </a:lnTo>
                  <a:lnTo>
                    <a:pt x="542733" y="700110"/>
                  </a:lnTo>
                  <a:lnTo>
                    <a:pt x="502612" y="718671"/>
                  </a:lnTo>
                  <a:lnTo>
                    <a:pt x="460095" y="732363"/>
                  </a:lnTo>
                  <a:lnTo>
                    <a:pt x="449997" y="734283"/>
                  </a:lnTo>
                  <a:close/>
                </a:path>
              </a:pathLst>
            </a:custGeom>
            <a:solidFill>
              <a:srgbClr val="6C6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725021" y="3282339"/>
              <a:ext cx="452755" cy="455930"/>
            </a:xfrm>
            <a:custGeom>
              <a:avLst/>
              <a:gdLst/>
              <a:ahLst/>
              <a:cxnLst/>
              <a:rect l="l" t="t" r="r" b="b"/>
              <a:pathLst>
                <a:path w="452754" h="455929">
                  <a:moveTo>
                    <a:pt x="226180" y="455547"/>
                  </a:moveTo>
                  <a:lnTo>
                    <a:pt x="180636" y="450913"/>
                  </a:lnTo>
                  <a:lnTo>
                    <a:pt x="138198" y="437628"/>
                  </a:lnTo>
                  <a:lnTo>
                    <a:pt x="99780" y="416610"/>
                  </a:lnTo>
                  <a:lnTo>
                    <a:pt x="66297" y="388782"/>
                  </a:lnTo>
                  <a:lnTo>
                    <a:pt x="38664" y="355063"/>
                  </a:lnTo>
                  <a:lnTo>
                    <a:pt x="17793" y="316375"/>
                  </a:lnTo>
                  <a:lnTo>
                    <a:pt x="4600" y="273638"/>
                  </a:lnTo>
                  <a:lnTo>
                    <a:pt x="0" y="227773"/>
                  </a:lnTo>
                  <a:lnTo>
                    <a:pt x="4604" y="181935"/>
                  </a:lnTo>
                  <a:lnTo>
                    <a:pt x="17806" y="139211"/>
                  </a:lnTo>
                  <a:lnTo>
                    <a:pt x="38688" y="100525"/>
                  </a:lnTo>
                  <a:lnTo>
                    <a:pt x="66333" y="66800"/>
                  </a:lnTo>
                  <a:lnTo>
                    <a:pt x="99822" y="38961"/>
                  </a:lnTo>
                  <a:lnTo>
                    <a:pt x="138238" y="17932"/>
                  </a:lnTo>
                  <a:lnTo>
                    <a:pt x="180663" y="4637"/>
                  </a:lnTo>
                  <a:lnTo>
                    <a:pt x="226180" y="0"/>
                  </a:lnTo>
                  <a:lnTo>
                    <a:pt x="271724" y="4637"/>
                  </a:lnTo>
                  <a:lnTo>
                    <a:pt x="314162" y="17932"/>
                  </a:lnTo>
                  <a:lnTo>
                    <a:pt x="333222" y="28365"/>
                  </a:lnTo>
                  <a:lnTo>
                    <a:pt x="226180" y="28365"/>
                  </a:lnTo>
                  <a:lnTo>
                    <a:pt x="180830" y="33640"/>
                  </a:lnTo>
                  <a:lnTo>
                    <a:pt x="139171" y="48662"/>
                  </a:lnTo>
                  <a:lnTo>
                    <a:pt x="102402" y="72225"/>
                  </a:lnTo>
                  <a:lnTo>
                    <a:pt x="71720" y="103124"/>
                  </a:lnTo>
                  <a:lnTo>
                    <a:pt x="48322" y="140151"/>
                  </a:lnTo>
                  <a:lnTo>
                    <a:pt x="33405" y="182103"/>
                  </a:lnTo>
                  <a:lnTo>
                    <a:pt x="28166" y="227773"/>
                  </a:lnTo>
                  <a:lnTo>
                    <a:pt x="33405" y="273443"/>
                  </a:lnTo>
                  <a:lnTo>
                    <a:pt x="48322" y="315395"/>
                  </a:lnTo>
                  <a:lnTo>
                    <a:pt x="71720" y="352422"/>
                  </a:lnTo>
                  <a:lnTo>
                    <a:pt x="102402" y="383321"/>
                  </a:lnTo>
                  <a:lnTo>
                    <a:pt x="139171" y="406884"/>
                  </a:lnTo>
                  <a:lnTo>
                    <a:pt x="180830" y="421906"/>
                  </a:lnTo>
                  <a:lnTo>
                    <a:pt x="226180" y="427181"/>
                  </a:lnTo>
                  <a:lnTo>
                    <a:pt x="333217" y="427181"/>
                  </a:lnTo>
                  <a:lnTo>
                    <a:pt x="314123" y="437628"/>
                  </a:lnTo>
                  <a:lnTo>
                    <a:pt x="271697" y="450913"/>
                  </a:lnTo>
                  <a:lnTo>
                    <a:pt x="226180" y="455547"/>
                  </a:lnTo>
                  <a:close/>
                </a:path>
                <a:path w="452754" h="455929">
                  <a:moveTo>
                    <a:pt x="333217" y="427181"/>
                  </a:moveTo>
                  <a:lnTo>
                    <a:pt x="226180" y="427181"/>
                  </a:lnTo>
                  <a:lnTo>
                    <a:pt x="271531" y="421906"/>
                  </a:lnTo>
                  <a:lnTo>
                    <a:pt x="313189" y="406884"/>
                  </a:lnTo>
                  <a:lnTo>
                    <a:pt x="349958" y="383321"/>
                  </a:lnTo>
                  <a:lnTo>
                    <a:pt x="380640" y="352422"/>
                  </a:lnTo>
                  <a:lnTo>
                    <a:pt x="404039" y="315395"/>
                  </a:lnTo>
                  <a:lnTo>
                    <a:pt x="418956" y="273443"/>
                  </a:lnTo>
                  <a:lnTo>
                    <a:pt x="424194" y="227773"/>
                  </a:lnTo>
                  <a:lnTo>
                    <a:pt x="418956" y="182103"/>
                  </a:lnTo>
                  <a:lnTo>
                    <a:pt x="404039" y="140151"/>
                  </a:lnTo>
                  <a:lnTo>
                    <a:pt x="380640" y="103124"/>
                  </a:lnTo>
                  <a:lnTo>
                    <a:pt x="349958" y="72225"/>
                  </a:lnTo>
                  <a:lnTo>
                    <a:pt x="313189" y="48662"/>
                  </a:lnTo>
                  <a:lnTo>
                    <a:pt x="271531" y="33640"/>
                  </a:lnTo>
                  <a:lnTo>
                    <a:pt x="226180" y="28365"/>
                  </a:lnTo>
                  <a:lnTo>
                    <a:pt x="333222" y="28365"/>
                  </a:lnTo>
                  <a:lnTo>
                    <a:pt x="386063" y="66800"/>
                  </a:lnTo>
                  <a:lnTo>
                    <a:pt x="413697" y="100525"/>
                  </a:lnTo>
                  <a:lnTo>
                    <a:pt x="434567" y="139211"/>
                  </a:lnTo>
                  <a:lnTo>
                    <a:pt x="447760" y="181935"/>
                  </a:lnTo>
                  <a:lnTo>
                    <a:pt x="452361" y="227773"/>
                  </a:lnTo>
                  <a:lnTo>
                    <a:pt x="447756" y="273638"/>
                  </a:lnTo>
                  <a:lnTo>
                    <a:pt x="434554" y="316375"/>
                  </a:lnTo>
                  <a:lnTo>
                    <a:pt x="413672" y="355063"/>
                  </a:lnTo>
                  <a:lnTo>
                    <a:pt x="386028" y="388782"/>
                  </a:lnTo>
                  <a:lnTo>
                    <a:pt x="352539" y="416610"/>
                  </a:lnTo>
                  <a:lnTo>
                    <a:pt x="333217" y="427181"/>
                  </a:lnTo>
                  <a:close/>
                </a:path>
              </a:pathLst>
            </a:custGeom>
            <a:solidFill>
              <a:srgbClr val="00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45106" y="3403270"/>
              <a:ext cx="212191" cy="21368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0469640" y="3516070"/>
              <a:ext cx="481965" cy="485775"/>
            </a:xfrm>
            <a:custGeom>
              <a:avLst/>
              <a:gdLst/>
              <a:ahLst/>
              <a:cxnLst/>
              <a:rect l="l" t="t" r="r" b="b"/>
              <a:pathLst>
                <a:path w="481965" h="485775">
                  <a:moveTo>
                    <a:pt x="481936" y="485330"/>
                  </a:moveTo>
                  <a:lnTo>
                    <a:pt x="435594" y="483104"/>
                  </a:lnTo>
                  <a:lnTo>
                    <a:pt x="390483" y="476562"/>
                  </a:lnTo>
                  <a:lnTo>
                    <a:pt x="346806" y="465909"/>
                  </a:lnTo>
                  <a:lnTo>
                    <a:pt x="304768" y="451351"/>
                  </a:lnTo>
                  <a:lnTo>
                    <a:pt x="264571" y="433093"/>
                  </a:lnTo>
                  <a:lnTo>
                    <a:pt x="226420" y="411339"/>
                  </a:lnTo>
                  <a:lnTo>
                    <a:pt x="190518" y="386294"/>
                  </a:lnTo>
                  <a:lnTo>
                    <a:pt x="157068" y="358165"/>
                  </a:lnTo>
                  <a:lnTo>
                    <a:pt x="126276" y="327155"/>
                  </a:lnTo>
                  <a:lnTo>
                    <a:pt x="98343" y="293470"/>
                  </a:lnTo>
                  <a:lnTo>
                    <a:pt x="73473" y="257315"/>
                  </a:lnTo>
                  <a:lnTo>
                    <a:pt x="51872" y="218895"/>
                  </a:lnTo>
                  <a:lnTo>
                    <a:pt x="33741" y="178416"/>
                  </a:lnTo>
                  <a:lnTo>
                    <a:pt x="19284" y="136081"/>
                  </a:lnTo>
                  <a:lnTo>
                    <a:pt x="8706" y="92097"/>
                  </a:lnTo>
                  <a:lnTo>
                    <a:pt x="2210" y="46668"/>
                  </a:lnTo>
                  <a:lnTo>
                    <a:pt x="0" y="0"/>
                  </a:lnTo>
                  <a:lnTo>
                    <a:pt x="9388" y="0"/>
                  </a:lnTo>
                  <a:lnTo>
                    <a:pt x="11833" y="48583"/>
                  </a:lnTo>
                  <a:lnTo>
                    <a:pt x="19007" y="95779"/>
                  </a:lnTo>
                  <a:lnTo>
                    <a:pt x="30671" y="141347"/>
                  </a:lnTo>
                  <a:lnTo>
                    <a:pt x="46585" y="185046"/>
                  </a:lnTo>
                  <a:lnTo>
                    <a:pt x="66510" y="226635"/>
                  </a:lnTo>
                  <a:lnTo>
                    <a:pt x="90207" y="265873"/>
                  </a:lnTo>
                  <a:lnTo>
                    <a:pt x="117436" y="302518"/>
                  </a:lnTo>
                  <a:lnTo>
                    <a:pt x="147958" y="336329"/>
                  </a:lnTo>
                  <a:lnTo>
                    <a:pt x="181533" y="367066"/>
                  </a:lnTo>
                  <a:lnTo>
                    <a:pt x="217922" y="394487"/>
                  </a:lnTo>
                  <a:lnTo>
                    <a:pt x="256885" y="418351"/>
                  </a:lnTo>
                  <a:lnTo>
                    <a:pt x="298183" y="438417"/>
                  </a:lnTo>
                  <a:lnTo>
                    <a:pt x="341577" y="454443"/>
                  </a:lnTo>
                  <a:lnTo>
                    <a:pt x="386827" y="466189"/>
                  </a:lnTo>
                  <a:lnTo>
                    <a:pt x="433693" y="473413"/>
                  </a:lnTo>
                  <a:lnTo>
                    <a:pt x="481936" y="475875"/>
                  </a:lnTo>
                  <a:lnTo>
                    <a:pt x="481936" y="485330"/>
                  </a:lnTo>
                  <a:close/>
                </a:path>
              </a:pathLst>
            </a:custGeom>
            <a:solidFill>
              <a:srgbClr val="6C6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89890" y="4975465"/>
              <a:ext cx="122620" cy="12348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946508" y="3877258"/>
              <a:ext cx="9525" cy="1180465"/>
            </a:xfrm>
            <a:custGeom>
              <a:avLst/>
              <a:gdLst/>
              <a:ahLst/>
              <a:cxnLst/>
              <a:rect l="l" t="t" r="r" b="b"/>
              <a:pathLst>
                <a:path w="9525" h="1180464">
                  <a:moveTo>
                    <a:pt x="9388" y="1179902"/>
                  </a:moveTo>
                  <a:lnTo>
                    <a:pt x="0" y="1179902"/>
                  </a:lnTo>
                  <a:lnTo>
                    <a:pt x="0" y="0"/>
                  </a:lnTo>
                  <a:lnTo>
                    <a:pt x="9388" y="0"/>
                  </a:lnTo>
                  <a:lnTo>
                    <a:pt x="9388" y="1179902"/>
                  </a:lnTo>
                  <a:close/>
                </a:path>
              </a:pathLst>
            </a:custGeom>
            <a:solidFill>
              <a:srgbClr val="00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0895398" y="3398852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716544" y="1850785"/>
            <a:ext cx="2353945" cy="101155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600" b="1" spc="-5" dirty="0">
                <a:solidFill>
                  <a:srgbClr val="10B4BC"/>
                </a:solidFill>
                <a:latin typeface="Arial"/>
                <a:cs typeface="Arial"/>
              </a:rPr>
              <a:t>July – </a:t>
            </a:r>
            <a:r>
              <a:rPr sz="1600" b="1" spc="-10" dirty="0">
                <a:solidFill>
                  <a:srgbClr val="10B4BC"/>
                </a:solidFill>
                <a:latin typeface="Arial"/>
                <a:cs typeface="Arial"/>
              </a:rPr>
              <a:t>December</a:t>
            </a:r>
            <a:r>
              <a:rPr sz="1600" b="1" spc="-5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0B4BC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31115" marR="5080">
              <a:lnSpc>
                <a:spcPct val="100000"/>
              </a:lnSpc>
              <a:spcBef>
                <a:spcPts val="375"/>
              </a:spcBef>
            </a:pP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Development of </a:t>
            </a:r>
            <a:r>
              <a:rPr sz="1400" dirty="0">
                <a:solidFill>
                  <a:srgbClr val="1E2850"/>
                </a:solidFill>
                <a:latin typeface="Arial MT"/>
                <a:cs typeface="Arial MT"/>
              </a:rPr>
              <a:t>the platform </a:t>
            </a:r>
            <a:r>
              <a:rPr sz="1400" spc="5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E2850"/>
                </a:solidFill>
                <a:latin typeface="Arial MT"/>
                <a:cs typeface="Arial MT"/>
              </a:rPr>
              <a:t>content</a:t>
            </a:r>
            <a:r>
              <a:rPr sz="1400" spc="-55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E2850"/>
                </a:solidFill>
                <a:latin typeface="Arial MT"/>
                <a:cs typeface="Arial MT"/>
              </a:rPr>
              <a:t>&amp;</a:t>
            </a:r>
            <a:r>
              <a:rPr sz="1400" spc="-25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E2850"/>
                </a:solidFill>
                <a:latin typeface="Arial MT"/>
                <a:cs typeface="Arial MT"/>
              </a:rPr>
              <a:t>further</a:t>
            </a:r>
            <a:r>
              <a:rPr sz="1400" spc="-60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consultation </a:t>
            </a:r>
            <a:r>
              <a:rPr sz="1400" spc="-375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through</a:t>
            </a:r>
            <a:r>
              <a:rPr sz="1400" spc="-50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E2850"/>
                </a:solidFill>
                <a:latin typeface="Arial MT"/>
                <a:cs typeface="Arial MT"/>
              </a:rPr>
              <a:t>PEOF</a:t>
            </a:r>
            <a:r>
              <a:rPr sz="1400" spc="-20" dirty="0">
                <a:solidFill>
                  <a:srgbClr val="1E28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E2850"/>
                </a:solidFill>
                <a:latin typeface="Arial MT"/>
                <a:cs typeface="Arial MT"/>
              </a:rPr>
              <a:t>event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5" name="object 5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5363" y="239268"/>
            <a:ext cx="3601199" cy="716279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3785236" y="6077684"/>
            <a:ext cx="4881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89534"/>
                </a:solidFill>
                <a:latin typeface="Arial"/>
                <a:cs typeface="Arial"/>
              </a:rPr>
              <a:t>Visit:</a:t>
            </a:r>
            <a:r>
              <a:rPr sz="2800" b="1" spc="-5" dirty="0">
                <a:solidFill>
                  <a:srgbClr val="F89534"/>
                </a:solidFill>
                <a:latin typeface="Arial"/>
                <a:cs typeface="Arial"/>
              </a:rPr>
              <a:t> patient-engagement.eu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815492" y="6060743"/>
            <a:ext cx="875665" cy="527685"/>
            <a:chOff x="2815492" y="6060743"/>
            <a:chExt cx="875665" cy="527685"/>
          </a:xfrm>
        </p:grpSpPr>
        <p:sp>
          <p:nvSpPr>
            <p:cNvPr id="58" name="object 58"/>
            <p:cNvSpPr/>
            <p:nvPr/>
          </p:nvSpPr>
          <p:spPr>
            <a:xfrm>
              <a:off x="2980220" y="6112598"/>
              <a:ext cx="546100" cy="339725"/>
            </a:xfrm>
            <a:custGeom>
              <a:avLst/>
              <a:gdLst/>
              <a:ahLst/>
              <a:cxnLst/>
              <a:rect l="l" t="t" r="r" b="b"/>
              <a:pathLst>
                <a:path w="546100" h="339725">
                  <a:moveTo>
                    <a:pt x="545985" y="0"/>
                  </a:moveTo>
                  <a:lnTo>
                    <a:pt x="527151" y="0"/>
                  </a:lnTo>
                  <a:lnTo>
                    <a:pt x="527151" y="19062"/>
                  </a:lnTo>
                  <a:lnTo>
                    <a:pt x="527151" y="320217"/>
                  </a:lnTo>
                  <a:lnTo>
                    <a:pt x="18846" y="320217"/>
                  </a:lnTo>
                  <a:lnTo>
                    <a:pt x="18846" y="19062"/>
                  </a:lnTo>
                  <a:lnTo>
                    <a:pt x="527151" y="19062"/>
                  </a:lnTo>
                  <a:lnTo>
                    <a:pt x="527151" y="0"/>
                  </a:lnTo>
                  <a:lnTo>
                    <a:pt x="0" y="0"/>
                  </a:lnTo>
                  <a:lnTo>
                    <a:pt x="0" y="19062"/>
                  </a:lnTo>
                  <a:lnTo>
                    <a:pt x="0" y="320217"/>
                  </a:lnTo>
                  <a:lnTo>
                    <a:pt x="0" y="339280"/>
                  </a:lnTo>
                  <a:lnTo>
                    <a:pt x="545960" y="339280"/>
                  </a:lnTo>
                  <a:lnTo>
                    <a:pt x="545960" y="320217"/>
                  </a:lnTo>
                  <a:lnTo>
                    <a:pt x="545973" y="19062"/>
                  </a:lnTo>
                  <a:lnTo>
                    <a:pt x="545985" y="0"/>
                  </a:lnTo>
                  <a:close/>
                </a:path>
              </a:pathLst>
            </a:custGeom>
            <a:solidFill>
              <a:srgbClr val="F89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980236" y="6112592"/>
              <a:ext cx="546100" cy="339725"/>
            </a:xfrm>
            <a:custGeom>
              <a:avLst/>
              <a:gdLst/>
              <a:ahLst/>
              <a:cxnLst/>
              <a:rect l="l" t="t" r="r" b="b"/>
              <a:pathLst>
                <a:path w="546100" h="339725">
                  <a:moveTo>
                    <a:pt x="545942" y="339183"/>
                  </a:moveTo>
                  <a:lnTo>
                    <a:pt x="545980" y="0"/>
                  </a:lnTo>
                  <a:lnTo>
                    <a:pt x="0" y="0"/>
                  </a:lnTo>
                  <a:lnTo>
                    <a:pt x="0" y="339353"/>
                  </a:lnTo>
                  <a:lnTo>
                    <a:pt x="545942" y="339183"/>
                  </a:lnTo>
                  <a:close/>
                </a:path>
                <a:path w="546100" h="339725">
                  <a:moveTo>
                    <a:pt x="18825" y="18847"/>
                  </a:moveTo>
                  <a:lnTo>
                    <a:pt x="527154" y="18847"/>
                  </a:lnTo>
                  <a:lnTo>
                    <a:pt x="527116" y="320345"/>
                  </a:lnTo>
                  <a:lnTo>
                    <a:pt x="18825" y="320496"/>
                  </a:lnTo>
                  <a:lnTo>
                    <a:pt x="18825" y="18847"/>
                  </a:lnTo>
                  <a:close/>
                </a:path>
              </a:pathLst>
            </a:custGeom>
            <a:ln w="9418">
              <a:solidFill>
                <a:srgbClr val="F89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933171" y="6065453"/>
              <a:ext cx="640715" cy="424815"/>
            </a:xfrm>
            <a:custGeom>
              <a:avLst/>
              <a:gdLst/>
              <a:ahLst/>
              <a:cxnLst/>
              <a:rect l="l" t="t" r="r" b="b"/>
              <a:pathLst>
                <a:path w="640714" h="424814">
                  <a:moveTo>
                    <a:pt x="640110" y="424196"/>
                  </a:moveTo>
                  <a:lnTo>
                    <a:pt x="621284" y="424196"/>
                  </a:lnTo>
                  <a:lnTo>
                    <a:pt x="621284" y="37695"/>
                  </a:lnTo>
                  <a:lnTo>
                    <a:pt x="619795" y="30362"/>
                  </a:lnTo>
                  <a:lnTo>
                    <a:pt x="615761" y="24373"/>
                  </a:lnTo>
                  <a:lnTo>
                    <a:pt x="609781" y="20333"/>
                  </a:lnTo>
                  <a:lnTo>
                    <a:pt x="602458" y="18847"/>
                  </a:lnTo>
                  <a:lnTo>
                    <a:pt x="37651" y="18847"/>
                  </a:lnTo>
                  <a:lnTo>
                    <a:pt x="30327" y="20333"/>
                  </a:lnTo>
                  <a:lnTo>
                    <a:pt x="24345" y="24373"/>
                  </a:lnTo>
                  <a:lnTo>
                    <a:pt x="20310" y="30362"/>
                  </a:lnTo>
                  <a:lnTo>
                    <a:pt x="18825" y="37695"/>
                  </a:lnTo>
                  <a:lnTo>
                    <a:pt x="18825" y="424196"/>
                  </a:lnTo>
                  <a:lnTo>
                    <a:pt x="0" y="424196"/>
                  </a:lnTo>
                  <a:lnTo>
                    <a:pt x="0" y="37695"/>
                  </a:lnTo>
                  <a:lnTo>
                    <a:pt x="2968" y="23029"/>
                  </a:lnTo>
                  <a:lnTo>
                    <a:pt x="11039" y="11051"/>
                  </a:lnTo>
                  <a:lnTo>
                    <a:pt x="23003" y="2971"/>
                  </a:lnTo>
                  <a:lnTo>
                    <a:pt x="37651" y="0"/>
                  </a:lnTo>
                  <a:lnTo>
                    <a:pt x="602458" y="0"/>
                  </a:lnTo>
                  <a:lnTo>
                    <a:pt x="617106" y="2971"/>
                  </a:lnTo>
                  <a:lnTo>
                    <a:pt x="629070" y="11051"/>
                  </a:lnTo>
                  <a:lnTo>
                    <a:pt x="637141" y="23029"/>
                  </a:lnTo>
                  <a:lnTo>
                    <a:pt x="640110" y="37695"/>
                  </a:lnTo>
                  <a:lnTo>
                    <a:pt x="640110" y="424196"/>
                  </a:lnTo>
                  <a:close/>
                </a:path>
              </a:pathLst>
            </a:custGeom>
            <a:solidFill>
              <a:srgbClr val="F89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933170" y="6065453"/>
              <a:ext cx="640715" cy="424815"/>
            </a:xfrm>
            <a:custGeom>
              <a:avLst/>
              <a:gdLst/>
              <a:ahLst/>
              <a:cxnLst/>
              <a:rect l="l" t="t" r="r" b="b"/>
              <a:pathLst>
                <a:path w="640714" h="424814">
                  <a:moveTo>
                    <a:pt x="18825" y="37695"/>
                  </a:moveTo>
                  <a:lnTo>
                    <a:pt x="20310" y="30362"/>
                  </a:lnTo>
                  <a:lnTo>
                    <a:pt x="24345" y="24373"/>
                  </a:lnTo>
                  <a:lnTo>
                    <a:pt x="30327" y="20333"/>
                  </a:lnTo>
                  <a:lnTo>
                    <a:pt x="37651" y="18847"/>
                  </a:lnTo>
                  <a:lnTo>
                    <a:pt x="602458" y="18847"/>
                  </a:lnTo>
                  <a:lnTo>
                    <a:pt x="609781" y="20333"/>
                  </a:lnTo>
                  <a:lnTo>
                    <a:pt x="615761" y="24373"/>
                  </a:lnTo>
                  <a:lnTo>
                    <a:pt x="619795" y="30362"/>
                  </a:lnTo>
                  <a:lnTo>
                    <a:pt x="621284" y="37695"/>
                  </a:lnTo>
                  <a:lnTo>
                    <a:pt x="621284" y="424196"/>
                  </a:lnTo>
                  <a:lnTo>
                    <a:pt x="640110" y="424196"/>
                  </a:lnTo>
                  <a:lnTo>
                    <a:pt x="640110" y="37695"/>
                  </a:lnTo>
                  <a:lnTo>
                    <a:pt x="637141" y="23029"/>
                  </a:lnTo>
                  <a:lnTo>
                    <a:pt x="629070" y="11051"/>
                  </a:lnTo>
                  <a:lnTo>
                    <a:pt x="617106" y="2971"/>
                  </a:lnTo>
                  <a:lnTo>
                    <a:pt x="602458" y="0"/>
                  </a:lnTo>
                  <a:lnTo>
                    <a:pt x="37651" y="0"/>
                  </a:lnTo>
                  <a:lnTo>
                    <a:pt x="23003" y="2971"/>
                  </a:lnTo>
                  <a:lnTo>
                    <a:pt x="11039" y="11051"/>
                  </a:lnTo>
                  <a:lnTo>
                    <a:pt x="2968" y="23029"/>
                  </a:lnTo>
                  <a:lnTo>
                    <a:pt x="0" y="37695"/>
                  </a:lnTo>
                  <a:lnTo>
                    <a:pt x="0" y="424196"/>
                  </a:lnTo>
                  <a:lnTo>
                    <a:pt x="18825" y="424196"/>
                  </a:lnTo>
                  <a:lnTo>
                    <a:pt x="18825" y="37695"/>
                  </a:lnTo>
                  <a:close/>
                </a:path>
              </a:pathLst>
            </a:custGeom>
            <a:ln w="9420">
              <a:solidFill>
                <a:srgbClr val="F89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820204" y="6517746"/>
              <a:ext cx="866140" cy="66040"/>
            </a:xfrm>
            <a:custGeom>
              <a:avLst/>
              <a:gdLst/>
              <a:ahLst/>
              <a:cxnLst/>
              <a:rect l="l" t="t" r="r" b="b"/>
              <a:pathLst>
                <a:path w="866139" h="66040">
                  <a:moveTo>
                    <a:pt x="818965" y="65967"/>
                  </a:moveTo>
                  <a:lnTo>
                    <a:pt x="47064" y="65967"/>
                  </a:lnTo>
                  <a:lnTo>
                    <a:pt x="28754" y="62244"/>
                  </a:lnTo>
                  <a:lnTo>
                    <a:pt x="13800" y="52142"/>
                  </a:lnTo>
                  <a:lnTo>
                    <a:pt x="3712" y="37169"/>
                  </a:lnTo>
                  <a:lnTo>
                    <a:pt x="1" y="18847"/>
                  </a:lnTo>
                  <a:lnTo>
                    <a:pt x="0" y="0"/>
                  </a:lnTo>
                  <a:lnTo>
                    <a:pt x="385950" y="0"/>
                  </a:lnTo>
                  <a:lnTo>
                    <a:pt x="385950" y="18847"/>
                  </a:lnTo>
                  <a:lnTo>
                    <a:pt x="18825" y="18847"/>
                  </a:lnTo>
                  <a:lnTo>
                    <a:pt x="21054" y="29846"/>
                  </a:lnTo>
                  <a:lnTo>
                    <a:pt x="27106" y="38828"/>
                  </a:lnTo>
                  <a:lnTo>
                    <a:pt x="36079" y="44888"/>
                  </a:lnTo>
                  <a:lnTo>
                    <a:pt x="47064" y="47119"/>
                  </a:lnTo>
                  <a:lnTo>
                    <a:pt x="855627" y="47119"/>
                  </a:lnTo>
                  <a:lnTo>
                    <a:pt x="852238" y="52149"/>
                  </a:lnTo>
                  <a:lnTo>
                    <a:pt x="837281" y="62250"/>
                  </a:lnTo>
                  <a:lnTo>
                    <a:pt x="818965" y="65967"/>
                  </a:lnTo>
                  <a:close/>
                </a:path>
                <a:path w="866139" h="66040">
                  <a:moveTo>
                    <a:pt x="855627" y="47119"/>
                  </a:moveTo>
                  <a:lnTo>
                    <a:pt x="818965" y="47119"/>
                  </a:lnTo>
                  <a:lnTo>
                    <a:pt x="829951" y="44888"/>
                  </a:lnTo>
                  <a:lnTo>
                    <a:pt x="838924" y="38828"/>
                  </a:lnTo>
                  <a:lnTo>
                    <a:pt x="844980" y="29846"/>
                  </a:lnTo>
                  <a:lnTo>
                    <a:pt x="847214" y="18847"/>
                  </a:lnTo>
                  <a:lnTo>
                    <a:pt x="480089" y="18847"/>
                  </a:lnTo>
                  <a:lnTo>
                    <a:pt x="480089" y="0"/>
                  </a:lnTo>
                  <a:lnTo>
                    <a:pt x="866040" y="0"/>
                  </a:lnTo>
                  <a:lnTo>
                    <a:pt x="866038" y="18847"/>
                  </a:lnTo>
                  <a:lnTo>
                    <a:pt x="862327" y="37175"/>
                  </a:lnTo>
                  <a:lnTo>
                    <a:pt x="855627" y="47119"/>
                  </a:lnTo>
                  <a:close/>
                </a:path>
                <a:path w="866139" h="66040">
                  <a:moveTo>
                    <a:pt x="480089" y="37695"/>
                  </a:moveTo>
                  <a:lnTo>
                    <a:pt x="384698" y="37695"/>
                  </a:lnTo>
                  <a:lnTo>
                    <a:pt x="377662" y="36018"/>
                  </a:lnTo>
                  <a:lnTo>
                    <a:pt x="372011" y="31915"/>
                  </a:lnTo>
                  <a:lnTo>
                    <a:pt x="368309" y="25989"/>
                  </a:lnTo>
                  <a:lnTo>
                    <a:pt x="367124" y="18847"/>
                  </a:lnTo>
                  <a:lnTo>
                    <a:pt x="498915" y="18847"/>
                  </a:lnTo>
                  <a:lnTo>
                    <a:pt x="498915" y="20101"/>
                  </a:lnTo>
                  <a:lnTo>
                    <a:pt x="497240" y="27145"/>
                  </a:lnTo>
                  <a:lnTo>
                    <a:pt x="493141" y="32803"/>
                  </a:lnTo>
                  <a:lnTo>
                    <a:pt x="487223" y="36508"/>
                  </a:lnTo>
                  <a:lnTo>
                    <a:pt x="480089" y="37695"/>
                  </a:lnTo>
                  <a:close/>
                </a:path>
              </a:pathLst>
            </a:custGeom>
            <a:solidFill>
              <a:srgbClr val="F89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20204" y="6517746"/>
              <a:ext cx="866140" cy="66040"/>
            </a:xfrm>
            <a:custGeom>
              <a:avLst/>
              <a:gdLst/>
              <a:ahLst/>
              <a:cxnLst/>
              <a:rect l="l" t="t" r="r" b="b"/>
              <a:pathLst>
                <a:path w="866139" h="66040">
                  <a:moveTo>
                    <a:pt x="480089" y="0"/>
                  </a:moveTo>
                  <a:lnTo>
                    <a:pt x="480089" y="18847"/>
                  </a:lnTo>
                  <a:lnTo>
                    <a:pt x="385950" y="18847"/>
                  </a:lnTo>
                  <a:lnTo>
                    <a:pt x="385950" y="0"/>
                  </a:lnTo>
                  <a:lnTo>
                    <a:pt x="0" y="0"/>
                  </a:lnTo>
                  <a:lnTo>
                    <a:pt x="0" y="18838"/>
                  </a:lnTo>
                  <a:lnTo>
                    <a:pt x="3712" y="37169"/>
                  </a:lnTo>
                  <a:lnTo>
                    <a:pt x="13800" y="52142"/>
                  </a:lnTo>
                  <a:lnTo>
                    <a:pt x="28754" y="62244"/>
                  </a:lnTo>
                  <a:lnTo>
                    <a:pt x="47064" y="65967"/>
                  </a:lnTo>
                  <a:lnTo>
                    <a:pt x="818965" y="65967"/>
                  </a:lnTo>
                  <a:lnTo>
                    <a:pt x="837281" y="62250"/>
                  </a:lnTo>
                  <a:lnTo>
                    <a:pt x="852238" y="52149"/>
                  </a:lnTo>
                  <a:lnTo>
                    <a:pt x="862327" y="37175"/>
                  </a:lnTo>
                  <a:lnTo>
                    <a:pt x="866040" y="18838"/>
                  </a:lnTo>
                  <a:lnTo>
                    <a:pt x="866040" y="0"/>
                  </a:lnTo>
                  <a:lnTo>
                    <a:pt x="480089" y="0"/>
                  </a:lnTo>
                  <a:close/>
                </a:path>
                <a:path w="866139" h="66040">
                  <a:moveTo>
                    <a:pt x="818965" y="47119"/>
                  </a:moveTo>
                  <a:lnTo>
                    <a:pt x="47064" y="47119"/>
                  </a:lnTo>
                  <a:lnTo>
                    <a:pt x="36079" y="44888"/>
                  </a:lnTo>
                  <a:lnTo>
                    <a:pt x="27106" y="38828"/>
                  </a:lnTo>
                  <a:lnTo>
                    <a:pt x="21054" y="29846"/>
                  </a:lnTo>
                  <a:lnTo>
                    <a:pt x="18825" y="18847"/>
                  </a:lnTo>
                  <a:lnTo>
                    <a:pt x="367124" y="18847"/>
                  </a:lnTo>
                  <a:lnTo>
                    <a:pt x="368309" y="25989"/>
                  </a:lnTo>
                  <a:lnTo>
                    <a:pt x="372011" y="31915"/>
                  </a:lnTo>
                  <a:lnTo>
                    <a:pt x="377662" y="36018"/>
                  </a:lnTo>
                  <a:lnTo>
                    <a:pt x="384698" y="37695"/>
                  </a:lnTo>
                  <a:lnTo>
                    <a:pt x="385112" y="37704"/>
                  </a:lnTo>
                  <a:lnTo>
                    <a:pt x="385536" y="37704"/>
                  </a:lnTo>
                  <a:lnTo>
                    <a:pt x="385950" y="37695"/>
                  </a:lnTo>
                  <a:lnTo>
                    <a:pt x="480089" y="37695"/>
                  </a:lnTo>
                  <a:lnTo>
                    <a:pt x="498924" y="19686"/>
                  </a:lnTo>
                  <a:lnTo>
                    <a:pt x="498924" y="19262"/>
                  </a:lnTo>
                  <a:lnTo>
                    <a:pt x="498915" y="18847"/>
                  </a:lnTo>
                  <a:lnTo>
                    <a:pt x="847214" y="18847"/>
                  </a:lnTo>
                  <a:lnTo>
                    <a:pt x="844980" y="29846"/>
                  </a:lnTo>
                  <a:lnTo>
                    <a:pt x="838924" y="38828"/>
                  </a:lnTo>
                  <a:lnTo>
                    <a:pt x="829951" y="44888"/>
                  </a:lnTo>
                  <a:lnTo>
                    <a:pt x="818965" y="47119"/>
                  </a:lnTo>
                  <a:close/>
                </a:path>
              </a:pathLst>
            </a:custGeom>
            <a:ln w="9418">
              <a:solidFill>
                <a:srgbClr val="F89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30833" y="6159818"/>
              <a:ext cx="244737" cy="24502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3130833" y="6159818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10" h="245110">
                  <a:moveTo>
                    <a:pt x="122368" y="0"/>
                  </a:moveTo>
                  <a:lnTo>
                    <a:pt x="74736" y="9627"/>
                  </a:lnTo>
                  <a:lnTo>
                    <a:pt x="35839" y="35881"/>
                  </a:lnTo>
                  <a:lnTo>
                    <a:pt x="9615" y="74822"/>
                  </a:lnTo>
                  <a:lnTo>
                    <a:pt x="0" y="122510"/>
                  </a:lnTo>
                  <a:lnTo>
                    <a:pt x="9615" y="170197"/>
                  </a:lnTo>
                  <a:lnTo>
                    <a:pt x="35839" y="209139"/>
                  </a:lnTo>
                  <a:lnTo>
                    <a:pt x="74736" y="235393"/>
                  </a:lnTo>
                  <a:lnTo>
                    <a:pt x="122368" y="245020"/>
                  </a:lnTo>
                  <a:lnTo>
                    <a:pt x="170001" y="235393"/>
                  </a:lnTo>
                  <a:lnTo>
                    <a:pt x="208897" y="209139"/>
                  </a:lnTo>
                  <a:lnTo>
                    <a:pt x="235121" y="170197"/>
                  </a:lnTo>
                  <a:lnTo>
                    <a:pt x="244737" y="122510"/>
                  </a:lnTo>
                  <a:lnTo>
                    <a:pt x="235084" y="74849"/>
                  </a:lnTo>
                  <a:lnTo>
                    <a:pt x="208854" y="35923"/>
                  </a:lnTo>
                  <a:lnTo>
                    <a:pt x="169974" y="9664"/>
                  </a:lnTo>
                  <a:lnTo>
                    <a:pt x="122368" y="0"/>
                  </a:lnTo>
                  <a:close/>
                </a:path>
              </a:pathLst>
            </a:custGeom>
            <a:ln w="9418">
              <a:solidFill>
                <a:srgbClr val="F89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45430" y="6178594"/>
              <a:ext cx="215542" cy="2074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619" y="474174"/>
            <a:ext cx="3220392" cy="5722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076" y="1900540"/>
            <a:ext cx="39858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45542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D2850"/>
                </a:solidFill>
              </a:rPr>
              <a:t>Find </a:t>
            </a:r>
            <a:r>
              <a:rPr sz="2800" spc="-5" dirty="0">
                <a:solidFill>
                  <a:srgbClr val="1D2850"/>
                </a:solidFill>
              </a:rPr>
              <a:t>out</a:t>
            </a:r>
            <a:r>
              <a:rPr sz="2800" spc="-15" dirty="0">
                <a:solidFill>
                  <a:srgbClr val="1D2850"/>
                </a:solidFill>
              </a:rPr>
              <a:t> more</a:t>
            </a:r>
            <a:r>
              <a:rPr sz="2800" spc="-10" dirty="0">
                <a:solidFill>
                  <a:srgbClr val="1D2850"/>
                </a:solidFill>
              </a:rPr>
              <a:t> </a:t>
            </a:r>
            <a:r>
              <a:rPr sz="2800" spc="-5" dirty="0">
                <a:solidFill>
                  <a:srgbClr val="1D2850"/>
                </a:solidFill>
              </a:rPr>
              <a:t>on</a:t>
            </a:r>
            <a:endParaRPr sz="2800"/>
          </a:p>
          <a:p>
            <a:pPr marL="567055" algn="ctr">
              <a:lnSpc>
                <a:spcPct val="100000"/>
              </a:lnSpc>
            </a:pPr>
            <a:r>
              <a:rPr sz="2800" spc="-15" dirty="0">
                <a:solidFill>
                  <a:srgbClr val="00B4B4"/>
                </a:solidFill>
              </a:rPr>
              <a:t>patient-engagement.eu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907" y="2398684"/>
            <a:ext cx="665454" cy="103149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974335" y="568452"/>
            <a:ext cx="7031990" cy="6181725"/>
            <a:chOff x="4974335" y="568452"/>
            <a:chExt cx="7031990" cy="618172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4335" y="568452"/>
              <a:ext cx="6777227" cy="55622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7923" y="1004316"/>
              <a:ext cx="5707378" cy="33268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7319" y="6155435"/>
              <a:ext cx="6778751" cy="59435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9844" y="6132576"/>
            <a:ext cx="1321307" cy="4587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8411" y="6196584"/>
            <a:ext cx="1274063" cy="4251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28059" y="5983223"/>
            <a:ext cx="1293875" cy="55321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051" y="3351183"/>
            <a:ext cx="1697735" cy="16963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216" y="305446"/>
            <a:ext cx="25977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D284F"/>
                </a:solidFill>
                <a:latin typeface="Arial"/>
                <a:cs typeface="Arial"/>
              </a:rPr>
              <a:t>Get</a:t>
            </a:r>
            <a:r>
              <a:rPr sz="3200" b="1" spc="-100" dirty="0">
                <a:solidFill>
                  <a:srgbClr val="1D284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D284F"/>
                </a:solidFill>
                <a:latin typeface="Arial"/>
                <a:cs typeface="Arial"/>
              </a:rPr>
              <a:t>involved!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8900" y="85344"/>
            <a:ext cx="1629155" cy="8153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80822" y="991361"/>
            <a:ext cx="755015" cy="0"/>
          </a:xfrm>
          <a:custGeom>
            <a:avLst/>
            <a:gdLst/>
            <a:ahLst/>
            <a:cxnLst/>
            <a:rect l="l" t="t" r="r" b="b"/>
            <a:pathLst>
              <a:path w="755015">
                <a:moveTo>
                  <a:pt x="0" y="0"/>
                </a:moveTo>
                <a:lnTo>
                  <a:pt x="754418" y="0"/>
                </a:lnTo>
              </a:path>
            </a:pathLst>
          </a:custGeom>
          <a:ln w="25400">
            <a:solidFill>
              <a:srgbClr val="00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000782" y="660991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Arial MT"/>
                <a:cs typeface="Arial MT"/>
              </a:rPr>
              <a:t>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0836" y="1670057"/>
            <a:ext cx="6427470" cy="442849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506095" indent="-494030">
              <a:lnSpc>
                <a:spcPct val="100000"/>
              </a:lnSpc>
              <a:spcBef>
                <a:spcPts val="2020"/>
              </a:spcBef>
              <a:buFont typeface="Wingdings"/>
              <a:buChar char=""/>
              <a:tabLst>
                <a:tab pos="506095" algn="l"/>
                <a:tab pos="506730" algn="l"/>
              </a:tabLst>
            </a:pPr>
            <a:r>
              <a:rPr sz="3200" dirty="0">
                <a:solidFill>
                  <a:srgbClr val="1D2850"/>
                </a:solidFill>
                <a:latin typeface="Arial MT"/>
                <a:cs typeface="Arial MT"/>
              </a:rPr>
              <a:t>Ask</a:t>
            </a:r>
            <a:r>
              <a:rPr sz="3200" spc="-40" dirty="0">
                <a:solidFill>
                  <a:srgbClr val="1D285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1D2850"/>
                </a:solidFill>
                <a:latin typeface="Arial MT"/>
                <a:cs typeface="Arial MT"/>
              </a:rPr>
              <a:t>a</a:t>
            </a:r>
            <a:r>
              <a:rPr sz="3200" spc="-40" dirty="0">
                <a:solidFill>
                  <a:srgbClr val="1D285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1D2850"/>
                </a:solidFill>
                <a:latin typeface="Arial MT"/>
                <a:cs typeface="Arial MT"/>
              </a:rPr>
              <a:t>question</a:t>
            </a:r>
            <a:endParaRPr sz="3200">
              <a:latin typeface="Arial MT"/>
              <a:cs typeface="Arial MT"/>
            </a:endParaRPr>
          </a:p>
          <a:p>
            <a:pPr marL="506095" indent="-494030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506095" algn="l"/>
                <a:tab pos="506730" algn="l"/>
              </a:tabLst>
            </a:pPr>
            <a:r>
              <a:rPr sz="3200" spc="-5" dirty="0">
                <a:solidFill>
                  <a:srgbClr val="1D2850"/>
                </a:solidFill>
                <a:latin typeface="Arial MT"/>
                <a:cs typeface="Arial MT"/>
              </a:rPr>
              <a:t>Submit</a:t>
            </a:r>
            <a:r>
              <a:rPr sz="3200" spc="-25" dirty="0">
                <a:solidFill>
                  <a:srgbClr val="1D285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1D2850"/>
                </a:solidFill>
                <a:latin typeface="Arial MT"/>
                <a:cs typeface="Arial MT"/>
              </a:rPr>
              <a:t>a</a:t>
            </a:r>
            <a:r>
              <a:rPr sz="3200" spc="-30" dirty="0">
                <a:solidFill>
                  <a:srgbClr val="1D285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1D2850"/>
                </a:solidFill>
                <a:latin typeface="Arial MT"/>
                <a:cs typeface="Arial MT"/>
              </a:rPr>
              <a:t>resource</a:t>
            </a:r>
            <a:endParaRPr sz="3200">
              <a:latin typeface="Arial MT"/>
              <a:cs typeface="Arial MT"/>
            </a:endParaRPr>
          </a:p>
          <a:p>
            <a:pPr marL="506095" indent="-494030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506095" algn="l"/>
                <a:tab pos="506730" algn="l"/>
              </a:tabLst>
            </a:pPr>
            <a:r>
              <a:rPr sz="3200" spc="-5" dirty="0">
                <a:solidFill>
                  <a:srgbClr val="1D2850"/>
                </a:solidFill>
                <a:latin typeface="Arial MT"/>
                <a:cs typeface="Arial MT"/>
              </a:rPr>
              <a:t>Help</a:t>
            </a:r>
            <a:r>
              <a:rPr sz="3200" spc="-25" dirty="0">
                <a:solidFill>
                  <a:srgbClr val="1D285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1D2850"/>
                </a:solidFill>
                <a:latin typeface="Arial MT"/>
                <a:cs typeface="Arial MT"/>
              </a:rPr>
              <a:t>us</a:t>
            </a:r>
            <a:r>
              <a:rPr sz="3200" spc="-20" dirty="0">
                <a:solidFill>
                  <a:srgbClr val="1D285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1D2850"/>
                </a:solidFill>
                <a:latin typeface="Arial MT"/>
                <a:cs typeface="Arial MT"/>
              </a:rPr>
              <a:t>disseminate</a:t>
            </a:r>
            <a:r>
              <a:rPr sz="3200" spc="-35" dirty="0">
                <a:solidFill>
                  <a:srgbClr val="1D285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1D2850"/>
                </a:solidFill>
                <a:latin typeface="Arial MT"/>
                <a:cs typeface="Arial MT"/>
              </a:rPr>
              <a:t>the</a:t>
            </a:r>
            <a:r>
              <a:rPr sz="3200" spc="-20" dirty="0">
                <a:solidFill>
                  <a:srgbClr val="1D285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1D2850"/>
                </a:solidFill>
                <a:latin typeface="Arial MT"/>
                <a:cs typeface="Arial MT"/>
              </a:rPr>
              <a:t>platform</a:t>
            </a:r>
            <a:endParaRPr sz="3200">
              <a:latin typeface="Arial MT"/>
              <a:cs typeface="Arial MT"/>
            </a:endParaRPr>
          </a:p>
          <a:p>
            <a:pPr marL="506095" indent="-494030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506095" algn="l"/>
                <a:tab pos="506730" algn="l"/>
              </a:tabLst>
            </a:pPr>
            <a:r>
              <a:rPr sz="3200" spc="-5" dirty="0">
                <a:solidFill>
                  <a:srgbClr val="1D2850"/>
                </a:solidFill>
                <a:latin typeface="Arial MT"/>
                <a:cs typeface="Arial MT"/>
              </a:rPr>
              <a:t>Suggest</a:t>
            </a:r>
            <a:r>
              <a:rPr sz="3200" spc="-40" dirty="0">
                <a:solidFill>
                  <a:srgbClr val="1D285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1D2850"/>
                </a:solidFill>
                <a:latin typeface="Arial MT"/>
                <a:cs typeface="Arial MT"/>
              </a:rPr>
              <a:t>a</a:t>
            </a:r>
            <a:r>
              <a:rPr sz="3200" spc="-30" dirty="0">
                <a:solidFill>
                  <a:srgbClr val="1D285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1D2850"/>
                </a:solidFill>
                <a:latin typeface="Arial MT"/>
                <a:cs typeface="Arial MT"/>
              </a:rPr>
              <a:t>story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Arial MT"/>
              <a:cs typeface="Arial MT"/>
            </a:endParaRPr>
          </a:p>
          <a:p>
            <a:pPr marL="282575" algn="ctr">
              <a:lnSpc>
                <a:spcPct val="100000"/>
              </a:lnSpc>
            </a:pPr>
            <a:r>
              <a:rPr sz="2800" b="1" spc="-10" dirty="0">
                <a:solidFill>
                  <a:srgbClr val="F89534"/>
                </a:solidFill>
                <a:latin typeface="Arial"/>
                <a:cs typeface="Arial"/>
              </a:rPr>
              <a:t>Visit:</a:t>
            </a:r>
            <a:r>
              <a:rPr sz="2800" b="1" spc="-5" dirty="0">
                <a:solidFill>
                  <a:srgbClr val="F89534"/>
                </a:solidFill>
                <a:latin typeface="Arial"/>
                <a:cs typeface="Arial"/>
              </a:rPr>
              <a:t> patient-engagement.eu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15492" y="5629452"/>
            <a:ext cx="875665" cy="527685"/>
            <a:chOff x="2815492" y="5629452"/>
            <a:chExt cx="875665" cy="527685"/>
          </a:xfrm>
        </p:grpSpPr>
        <p:sp>
          <p:nvSpPr>
            <p:cNvPr id="8" name="object 8"/>
            <p:cNvSpPr/>
            <p:nvPr/>
          </p:nvSpPr>
          <p:spPr>
            <a:xfrm>
              <a:off x="2980220" y="5681306"/>
              <a:ext cx="546100" cy="339725"/>
            </a:xfrm>
            <a:custGeom>
              <a:avLst/>
              <a:gdLst/>
              <a:ahLst/>
              <a:cxnLst/>
              <a:rect l="l" t="t" r="r" b="b"/>
              <a:pathLst>
                <a:path w="546100" h="339725">
                  <a:moveTo>
                    <a:pt x="545985" y="0"/>
                  </a:moveTo>
                  <a:lnTo>
                    <a:pt x="527151" y="0"/>
                  </a:lnTo>
                  <a:lnTo>
                    <a:pt x="527151" y="19062"/>
                  </a:lnTo>
                  <a:lnTo>
                    <a:pt x="527151" y="320217"/>
                  </a:lnTo>
                  <a:lnTo>
                    <a:pt x="18846" y="320217"/>
                  </a:lnTo>
                  <a:lnTo>
                    <a:pt x="18846" y="19062"/>
                  </a:lnTo>
                  <a:lnTo>
                    <a:pt x="527151" y="19062"/>
                  </a:lnTo>
                  <a:lnTo>
                    <a:pt x="527151" y="0"/>
                  </a:lnTo>
                  <a:lnTo>
                    <a:pt x="0" y="0"/>
                  </a:lnTo>
                  <a:lnTo>
                    <a:pt x="0" y="19062"/>
                  </a:lnTo>
                  <a:lnTo>
                    <a:pt x="0" y="320217"/>
                  </a:lnTo>
                  <a:lnTo>
                    <a:pt x="0" y="339280"/>
                  </a:lnTo>
                  <a:lnTo>
                    <a:pt x="545960" y="339280"/>
                  </a:lnTo>
                  <a:lnTo>
                    <a:pt x="545960" y="320217"/>
                  </a:lnTo>
                  <a:lnTo>
                    <a:pt x="545973" y="19062"/>
                  </a:lnTo>
                  <a:lnTo>
                    <a:pt x="545985" y="0"/>
                  </a:lnTo>
                  <a:close/>
                </a:path>
              </a:pathLst>
            </a:custGeom>
            <a:solidFill>
              <a:srgbClr val="F89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80236" y="5681301"/>
              <a:ext cx="546100" cy="339725"/>
            </a:xfrm>
            <a:custGeom>
              <a:avLst/>
              <a:gdLst/>
              <a:ahLst/>
              <a:cxnLst/>
              <a:rect l="l" t="t" r="r" b="b"/>
              <a:pathLst>
                <a:path w="546100" h="339725">
                  <a:moveTo>
                    <a:pt x="545942" y="339183"/>
                  </a:moveTo>
                  <a:lnTo>
                    <a:pt x="545980" y="0"/>
                  </a:lnTo>
                  <a:lnTo>
                    <a:pt x="0" y="0"/>
                  </a:lnTo>
                  <a:lnTo>
                    <a:pt x="0" y="339353"/>
                  </a:lnTo>
                  <a:lnTo>
                    <a:pt x="545942" y="339183"/>
                  </a:lnTo>
                  <a:close/>
                </a:path>
                <a:path w="546100" h="339725">
                  <a:moveTo>
                    <a:pt x="18825" y="18847"/>
                  </a:moveTo>
                  <a:lnTo>
                    <a:pt x="527154" y="18847"/>
                  </a:lnTo>
                  <a:lnTo>
                    <a:pt x="527116" y="320345"/>
                  </a:lnTo>
                  <a:lnTo>
                    <a:pt x="18825" y="320496"/>
                  </a:lnTo>
                  <a:lnTo>
                    <a:pt x="18825" y="18847"/>
                  </a:lnTo>
                  <a:close/>
                </a:path>
              </a:pathLst>
            </a:custGeom>
            <a:ln w="9418">
              <a:solidFill>
                <a:srgbClr val="F89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33171" y="5634162"/>
              <a:ext cx="640715" cy="424815"/>
            </a:xfrm>
            <a:custGeom>
              <a:avLst/>
              <a:gdLst/>
              <a:ahLst/>
              <a:cxnLst/>
              <a:rect l="l" t="t" r="r" b="b"/>
              <a:pathLst>
                <a:path w="640714" h="424814">
                  <a:moveTo>
                    <a:pt x="640110" y="424196"/>
                  </a:moveTo>
                  <a:lnTo>
                    <a:pt x="621284" y="424196"/>
                  </a:lnTo>
                  <a:lnTo>
                    <a:pt x="621284" y="37695"/>
                  </a:lnTo>
                  <a:lnTo>
                    <a:pt x="619795" y="30362"/>
                  </a:lnTo>
                  <a:lnTo>
                    <a:pt x="615761" y="24373"/>
                  </a:lnTo>
                  <a:lnTo>
                    <a:pt x="609781" y="20333"/>
                  </a:lnTo>
                  <a:lnTo>
                    <a:pt x="602458" y="18847"/>
                  </a:lnTo>
                  <a:lnTo>
                    <a:pt x="37651" y="18847"/>
                  </a:lnTo>
                  <a:lnTo>
                    <a:pt x="30327" y="20333"/>
                  </a:lnTo>
                  <a:lnTo>
                    <a:pt x="24345" y="24373"/>
                  </a:lnTo>
                  <a:lnTo>
                    <a:pt x="20310" y="30362"/>
                  </a:lnTo>
                  <a:lnTo>
                    <a:pt x="18825" y="37695"/>
                  </a:lnTo>
                  <a:lnTo>
                    <a:pt x="18825" y="424196"/>
                  </a:lnTo>
                  <a:lnTo>
                    <a:pt x="0" y="424196"/>
                  </a:lnTo>
                  <a:lnTo>
                    <a:pt x="0" y="37695"/>
                  </a:lnTo>
                  <a:lnTo>
                    <a:pt x="2968" y="23029"/>
                  </a:lnTo>
                  <a:lnTo>
                    <a:pt x="11039" y="11051"/>
                  </a:lnTo>
                  <a:lnTo>
                    <a:pt x="23003" y="2971"/>
                  </a:lnTo>
                  <a:lnTo>
                    <a:pt x="37651" y="0"/>
                  </a:lnTo>
                  <a:lnTo>
                    <a:pt x="602458" y="0"/>
                  </a:lnTo>
                  <a:lnTo>
                    <a:pt x="617106" y="2971"/>
                  </a:lnTo>
                  <a:lnTo>
                    <a:pt x="629070" y="11051"/>
                  </a:lnTo>
                  <a:lnTo>
                    <a:pt x="637141" y="23029"/>
                  </a:lnTo>
                  <a:lnTo>
                    <a:pt x="640110" y="37695"/>
                  </a:lnTo>
                  <a:lnTo>
                    <a:pt x="640110" y="424196"/>
                  </a:lnTo>
                  <a:close/>
                </a:path>
              </a:pathLst>
            </a:custGeom>
            <a:solidFill>
              <a:srgbClr val="F89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33170" y="5634162"/>
              <a:ext cx="640715" cy="424815"/>
            </a:xfrm>
            <a:custGeom>
              <a:avLst/>
              <a:gdLst/>
              <a:ahLst/>
              <a:cxnLst/>
              <a:rect l="l" t="t" r="r" b="b"/>
              <a:pathLst>
                <a:path w="640714" h="424814">
                  <a:moveTo>
                    <a:pt x="18825" y="37695"/>
                  </a:moveTo>
                  <a:lnTo>
                    <a:pt x="20310" y="30362"/>
                  </a:lnTo>
                  <a:lnTo>
                    <a:pt x="24345" y="24373"/>
                  </a:lnTo>
                  <a:lnTo>
                    <a:pt x="30327" y="20333"/>
                  </a:lnTo>
                  <a:lnTo>
                    <a:pt x="37651" y="18847"/>
                  </a:lnTo>
                  <a:lnTo>
                    <a:pt x="602458" y="18847"/>
                  </a:lnTo>
                  <a:lnTo>
                    <a:pt x="609781" y="20333"/>
                  </a:lnTo>
                  <a:lnTo>
                    <a:pt x="615761" y="24373"/>
                  </a:lnTo>
                  <a:lnTo>
                    <a:pt x="619795" y="30362"/>
                  </a:lnTo>
                  <a:lnTo>
                    <a:pt x="621284" y="37695"/>
                  </a:lnTo>
                  <a:lnTo>
                    <a:pt x="621284" y="424196"/>
                  </a:lnTo>
                  <a:lnTo>
                    <a:pt x="640110" y="424196"/>
                  </a:lnTo>
                  <a:lnTo>
                    <a:pt x="640110" y="37695"/>
                  </a:lnTo>
                  <a:lnTo>
                    <a:pt x="637141" y="23029"/>
                  </a:lnTo>
                  <a:lnTo>
                    <a:pt x="629070" y="11051"/>
                  </a:lnTo>
                  <a:lnTo>
                    <a:pt x="617106" y="2971"/>
                  </a:lnTo>
                  <a:lnTo>
                    <a:pt x="602458" y="0"/>
                  </a:lnTo>
                  <a:lnTo>
                    <a:pt x="37651" y="0"/>
                  </a:lnTo>
                  <a:lnTo>
                    <a:pt x="23003" y="2971"/>
                  </a:lnTo>
                  <a:lnTo>
                    <a:pt x="11039" y="11051"/>
                  </a:lnTo>
                  <a:lnTo>
                    <a:pt x="2968" y="23029"/>
                  </a:lnTo>
                  <a:lnTo>
                    <a:pt x="0" y="37695"/>
                  </a:lnTo>
                  <a:lnTo>
                    <a:pt x="0" y="424196"/>
                  </a:lnTo>
                  <a:lnTo>
                    <a:pt x="18825" y="424196"/>
                  </a:lnTo>
                  <a:lnTo>
                    <a:pt x="18825" y="37695"/>
                  </a:lnTo>
                  <a:close/>
                </a:path>
              </a:pathLst>
            </a:custGeom>
            <a:ln w="9420">
              <a:solidFill>
                <a:srgbClr val="F89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20204" y="6086455"/>
              <a:ext cx="866140" cy="66040"/>
            </a:xfrm>
            <a:custGeom>
              <a:avLst/>
              <a:gdLst/>
              <a:ahLst/>
              <a:cxnLst/>
              <a:rect l="l" t="t" r="r" b="b"/>
              <a:pathLst>
                <a:path w="866139" h="66039">
                  <a:moveTo>
                    <a:pt x="818965" y="65967"/>
                  </a:moveTo>
                  <a:lnTo>
                    <a:pt x="47064" y="65967"/>
                  </a:lnTo>
                  <a:lnTo>
                    <a:pt x="28754" y="62248"/>
                  </a:lnTo>
                  <a:lnTo>
                    <a:pt x="13800" y="52145"/>
                  </a:lnTo>
                  <a:lnTo>
                    <a:pt x="3712" y="37171"/>
                  </a:lnTo>
                  <a:lnTo>
                    <a:pt x="1" y="18847"/>
                  </a:lnTo>
                  <a:lnTo>
                    <a:pt x="0" y="0"/>
                  </a:lnTo>
                  <a:lnTo>
                    <a:pt x="385950" y="0"/>
                  </a:lnTo>
                  <a:lnTo>
                    <a:pt x="385950" y="18847"/>
                  </a:lnTo>
                  <a:lnTo>
                    <a:pt x="18825" y="18847"/>
                  </a:lnTo>
                  <a:lnTo>
                    <a:pt x="21054" y="29846"/>
                  </a:lnTo>
                  <a:lnTo>
                    <a:pt x="27106" y="38828"/>
                  </a:lnTo>
                  <a:lnTo>
                    <a:pt x="36079" y="44888"/>
                  </a:lnTo>
                  <a:lnTo>
                    <a:pt x="47064" y="47119"/>
                  </a:lnTo>
                  <a:lnTo>
                    <a:pt x="855627" y="47119"/>
                  </a:lnTo>
                  <a:lnTo>
                    <a:pt x="852238" y="52149"/>
                  </a:lnTo>
                  <a:lnTo>
                    <a:pt x="837281" y="62250"/>
                  </a:lnTo>
                  <a:lnTo>
                    <a:pt x="818965" y="65967"/>
                  </a:lnTo>
                  <a:close/>
                </a:path>
                <a:path w="866139" h="66039">
                  <a:moveTo>
                    <a:pt x="855627" y="47119"/>
                  </a:moveTo>
                  <a:lnTo>
                    <a:pt x="818965" y="47119"/>
                  </a:lnTo>
                  <a:lnTo>
                    <a:pt x="829951" y="44888"/>
                  </a:lnTo>
                  <a:lnTo>
                    <a:pt x="838924" y="38828"/>
                  </a:lnTo>
                  <a:lnTo>
                    <a:pt x="844980" y="29846"/>
                  </a:lnTo>
                  <a:lnTo>
                    <a:pt x="847214" y="18847"/>
                  </a:lnTo>
                  <a:lnTo>
                    <a:pt x="480089" y="18847"/>
                  </a:lnTo>
                  <a:lnTo>
                    <a:pt x="480089" y="0"/>
                  </a:lnTo>
                  <a:lnTo>
                    <a:pt x="866040" y="0"/>
                  </a:lnTo>
                  <a:lnTo>
                    <a:pt x="866038" y="18847"/>
                  </a:lnTo>
                  <a:lnTo>
                    <a:pt x="862327" y="37175"/>
                  </a:lnTo>
                  <a:lnTo>
                    <a:pt x="855627" y="47119"/>
                  </a:lnTo>
                  <a:close/>
                </a:path>
                <a:path w="866139" h="66039">
                  <a:moveTo>
                    <a:pt x="480089" y="37695"/>
                  </a:moveTo>
                  <a:lnTo>
                    <a:pt x="384698" y="37695"/>
                  </a:lnTo>
                  <a:lnTo>
                    <a:pt x="377662" y="36018"/>
                  </a:lnTo>
                  <a:lnTo>
                    <a:pt x="372011" y="31915"/>
                  </a:lnTo>
                  <a:lnTo>
                    <a:pt x="368309" y="25989"/>
                  </a:lnTo>
                  <a:lnTo>
                    <a:pt x="367124" y="18847"/>
                  </a:lnTo>
                  <a:lnTo>
                    <a:pt x="498915" y="18847"/>
                  </a:lnTo>
                  <a:lnTo>
                    <a:pt x="498915" y="20101"/>
                  </a:lnTo>
                  <a:lnTo>
                    <a:pt x="497240" y="27145"/>
                  </a:lnTo>
                  <a:lnTo>
                    <a:pt x="493141" y="32803"/>
                  </a:lnTo>
                  <a:lnTo>
                    <a:pt x="487223" y="36508"/>
                  </a:lnTo>
                  <a:lnTo>
                    <a:pt x="480089" y="37695"/>
                  </a:lnTo>
                  <a:close/>
                </a:path>
              </a:pathLst>
            </a:custGeom>
            <a:solidFill>
              <a:srgbClr val="F89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20204" y="6086455"/>
              <a:ext cx="866140" cy="66040"/>
            </a:xfrm>
            <a:custGeom>
              <a:avLst/>
              <a:gdLst/>
              <a:ahLst/>
              <a:cxnLst/>
              <a:rect l="l" t="t" r="r" b="b"/>
              <a:pathLst>
                <a:path w="866139" h="66039">
                  <a:moveTo>
                    <a:pt x="480089" y="0"/>
                  </a:moveTo>
                  <a:lnTo>
                    <a:pt x="480089" y="18847"/>
                  </a:lnTo>
                  <a:lnTo>
                    <a:pt x="385950" y="18847"/>
                  </a:lnTo>
                  <a:lnTo>
                    <a:pt x="385950" y="0"/>
                  </a:lnTo>
                  <a:lnTo>
                    <a:pt x="0" y="0"/>
                  </a:lnTo>
                  <a:lnTo>
                    <a:pt x="0" y="18838"/>
                  </a:lnTo>
                  <a:lnTo>
                    <a:pt x="3712" y="37171"/>
                  </a:lnTo>
                  <a:lnTo>
                    <a:pt x="13800" y="52145"/>
                  </a:lnTo>
                  <a:lnTo>
                    <a:pt x="28754" y="62248"/>
                  </a:lnTo>
                  <a:lnTo>
                    <a:pt x="47064" y="65967"/>
                  </a:lnTo>
                  <a:lnTo>
                    <a:pt x="818965" y="65967"/>
                  </a:lnTo>
                  <a:lnTo>
                    <a:pt x="837281" y="62250"/>
                  </a:lnTo>
                  <a:lnTo>
                    <a:pt x="852238" y="52149"/>
                  </a:lnTo>
                  <a:lnTo>
                    <a:pt x="862327" y="37175"/>
                  </a:lnTo>
                  <a:lnTo>
                    <a:pt x="866040" y="18838"/>
                  </a:lnTo>
                  <a:lnTo>
                    <a:pt x="866040" y="0"/>
                  </a:lnTo>
                  <a:lnTo>
                    <a:pt x="480089" y="0"/>
                  </a:lnTo>
                  <a:close/>
                </a:path>
                <a:path w="866139" h="66039">
                  <a:moveTo>
                    <a:pt x="818965" y="47119"/>
                  </a:moveTo>
                  <a:lnTo>
                    <a:pt x="47064" y="47119"/>
                  </a:lnTo>
                  <a:lnTo>
                    <a:pt x="36079" y="44888"/>
                  </a:lnTo>
                  <a:lnTo>
                    <a:pt x="27106" y="38828"/>
                  </a:lnTo>
                  <a:lnTo>
                    <a:pt x="21054" y="29846"/>
                  </a:lnTo>
                  <a:lnTo>
                    <a:pt x="18825" y="18847"/>
                  </a:lnTo>
                  <a:lnTo>
                    <a:pt x="367124" y="18847"/>
                  </a:lnTo>
                  <a:lnTo>
                    <a:pt x="368309" y="25989"/>
                  </a:lnTo>
                  <a:lnTo>
                    <a:pt x="372011" y="31915"/>
                  </a:lnTo>
                  <a:lnTo>
                    <a:pt x="377662" y="36018"/>
                  </a:lnTo>
                  <a:lnTo>
                    <a:pt x="384698" y="37695"/>
                  </a:lnTo>
                  <a:lnTo>
                    <a:pt x="385112" y="37704"/>
                  </a:lnTo>
                  <a:lnTo>
                    <a:pt x="385536" y="37704"/>
                  </a:lnTo>
                  <a:lnTo>
                    <a:pt x="385950" y="37695"/>
                  </a:lnTo>
                  <a:lnTo>
                    <a:pt x="480089" y="37695"/>
                  </a:lnTo>
                  <a:lnTo>
                    <a:pt x="498924" y="19686"/>
                  </a:lnTo>
                  <a:lnTo>
                    <a:pt x="498924" y="19262"/>
                  </a:lnTo>
                  <a:lnTo>
                    <a:pt x="498915" y="18847"/>
                  </a:lnTo>
                  <a:lnTo>
                    <a:pt x="847214" y="18847"/>
                  </a:lnTo>
                  <a:lnTo>
                    <a:pt x="844980" y="29846"/>
                  </a:lnTo>
                  <a:lnTo>
                    <a:pt x="838924" y="38828"/>
                  </a:lnTo>
                  <a:lnTo>
                    <a:pt x="829951" y="44888"/>
                  </a:lnTo>
                  <a:lnTo>
                    <a:pt x="818965" y="47119"/>
                  </a:lnTo>
                  <a:close/>
                </a:path>
              </a:pathLst>
            </a:custGeom>
            <a:ln w="9418">
              <a:solidFill>
                <a:srgbClr val="F89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0833" y="5728527"/>
              <a:ext cx="244737" cy="2450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130833" y="5728527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10" h="245110">
                  <a:moveTo>
                    <a:pt x="122368" y="0"/>
                  </a:moveTo>
                  <a:lnTo>
                    <a:pt x="74736" y="9627"/>
                  </a:lnTo>
                  <a:lnTo>
                    <a:pt x="35839" y="35881"/>
                  </a:lnTo>
                  <a:lnTo>
                    <a:pt x="9615" y="74822"/>
                  </a:lnTo>
                  <a:lnTo>
                    <a:pt x="0" y="122510"/>
                  </a:lnTo>
                  <a:lnTo>
                    <a:pt x="9615" y="170197"/>
                  </a:lnTo>
                  <a:lnTo>
                    <a:pt x="35839" y="209139"/>
                  </a:lnTo>
                  <a:lnTo>
                    <a:pt x="74736" y="235393"/>
                  </a:lnTo>
                  <a:lnTo>
                    <a:pt x="122368" y="245020"/>
                  </a:lnTo>
                  <a:lnTo>
                    <a:pt x="170001" y="235393"/>
                  </a:lnTo>
                  <a:lnTo>
                    <a:pt x="208897" y="209139"/>
                  </a:lnTo>
                  <a:lnTo>
                    <a:pt x="235121" y="170197"/>
                  </a:lnTo>
                  <a:lnTo>
                    <a:pt x="244737" y="122510"/>
                  </a:lnTo>
                  <a:lnTo>
                    <a:pt x="235084" y="74849"/>
                  </a:lnTo>
                  <a:lnTo>
                    <a:pt x="208854" y="35923"/>
                  </a:lnTo>
                  <a:lnTo>
                    <a:pt x="169974" y="9664"/>
                  </a:lnTo>
                  <a:lnTo>
                    <a:pt x="122368" y="0"/>
                  </a:lnTo>
                  <a:close/>
                </a:path>
              </a:pathLst>
            </a:custGeom>
            <a:ln w="9418">
              <a:solidFill>
                <a:srgbClr val="F89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5430" y="5747302"/>
              <a:ext cx="215542" cy="2074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0831" y="1143000"/>
            <a:ext cx="44481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4000" b="1" spc="-434" dirty="0">
                <a:latin typeface="Arial"/>
                <a:cs typeface="Arial"/>
              </a:rPr>
              <a:t>Q</a:t>
            </a:r>
            <a:r>
              <a:rPr sz="4000" b="1" spc="-170" dirty="0">
                <a:latin typeface="Arial"/>
                <a:cs typeface="Arial"/>
              </a:rPr>
              <a:t>u</a:t>
            </a:r>
            <a:r>
              <a:rPr sz="4000" b="1" spc="20" dirty="0">
                <a:latin typeface="Arial"/>
                <a:cs typeface="Arial"/>
              </a:rPr>
              <a:t>e</a:t>
            </a:r>
            <a:r>
              <a:rPr sz="4000" b="1" spc="-195" dirty="0">
                <a:latin typeface="Arial"/>
                <a:cs typeface="Arial"/>
              </a:rPr>
              <a:t>s</a:t>
            </a:r>
            <a:r>
              <a:rPr sz="4000" b="1" spc="195" dirty="0">
                <a:latin typeface="Arial"/>
                <a:cs typeface="Arial"/>
              </a:rPr>
              <a:t>t</a:t>
            </a:r>
            <a:r>
              <a:rPr sz="4000" b="1" spc="30" dirty="0">
                <a:latin typeface="Arial"/>
                <a:cs typeface="Arial"/>
              </a:rPr>
              <a:t>i</a:t>
            </a:r>
            <a:r>
              <a:rPr sz="4000" b="1" spc="-220" dirty="0">
                <a:latin typeface="Arial"/>
                <a:cs typeface="Arial"/>
              </a:rPr>
              <a:t>o</a:t>
            </a:r>
            <a:r>
              <a:rPr sz="4000" b="1" spc="-245" dirty="0">
                <a:latin typeface="Arial"/>
                <a:cs typeface="Arial"/>
              </a:rPr>
              <a:t>n</a:t>
            </a:r>
            <a:r>
              <a:rPr sz="4000" b="1" spc="15" dirty="0">
                <a:latin typeface="Arial"/>
                <a:cs typeface="Arial"/>
              </a:rPr>
              <a:t> </a:t>
            </a:r>
            <a:r>
              <a:rPr sz="4000" b="1" spc="-434" dirty="0">
                <a:latin typeface="Arial"/>
                <a:cs typeface="Arial"/>
              </a:rPr>
              <a:t>O</a:t>
            </a:r>
            <a:r>
              <a:rPr sz="4000" b="1" spc="-125" dirty="0">
                <a:latin typeface="Arial"/>
                <a:cs typeface="Arial"/>
              </a:rPr>
              <a:t>n</a:t>
            </a:r>
            <a:r>
              <a:rPr sz="4000" b="1" spc="-85" dirty="0">
                <a:latin typeface="Arial"/>
                <a:cs typeface="Arial"/>
              </a:rPr>
              <a:t>e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19999" y="0"/>
            <a:ext cx="4572253" cy="2514600"/>
            <a:chOff x="6364223" y="0"/>
            <a:chExt cx="5828030" cy="3237230"/>
          </a:xfrm>
        </p:grpSpPr>
        <p:sp>
          <p:nvSpPr>
            <p:cNvPr id="4" name="object 4"/>
            <p:cNvSpPr/>
            <p:nvPr/>
          </p:nvSpPr>
          <p:spPr>
            <a:xfrm>
              <a:off x="6364223" y="0"/>
              <a:ext cx="3882390" cy="3237230"/>
            </a:xfrm>
            <a:custGeom>
              <a:avLst/>
              <a:gdLst/>
              <a:ahLst/>
              <a:cxnLst/>
              <a:rect l="l" t="t" r="r" b="b"/>
              <a:pathLst>
                <a:path w="3882390" h="3237230">
                  <a:moveTo>
                    <a:pt x="1295780" y="0"/>
                  </a:moveTo>
                  <a:lnTo>
                    <a:pt x="0" y="0"/>
                  </a:lnTo>
                  <a:lnTo>
                    <a:pt x="1289303" y="1290447"/>
                  </a:lnTo>
                  <a:lnTo>
                    <a:pt x="1938274" y="641985"/>
                  </a:lnTo>
                  <a:lnTo>
                    <a:pt x="1295780" y="0"/>
                  </a:lnTo>
                  <a:close/>
                </a:path>
                <a:path w="3882390" h="3237230">
                  <a:moveTo>
                    <a:pt x="3234181" y="1940052"/>
                  </a:moveTo>
                  <a:lnTo>
                    <a:pt x="2586228" y="2588514"/>
                  </a:lnTo>
                  <a:lnTo>
                    <a:pt x="3234181" y="3236976"/>
                  </a:lnTo>
                  <a:lnTo>
                    <a:pt x="3882008" y="2588514"/>
                  </a:lnTo>
                  <a:lnTo>
                    <a:pt x="3234181" y="1940052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04303" y="1289303"/>
              <a:ext cx="1945005" cy="1948180"/>
            </a:xfrm>
            <a:custGeom>
              <a:avLst/>
              <a:gdLst/>
              <a:ahLst/>
              <a:cxnLst/>
              <a:rect l="l" t="t" r="r" b="b"/>
              <a:pathLst>
                <a:path w="1945004" h="1948180">
                  <a:moveTo>
                    <a:pt x="647826" y="0"/>
                  </a:moveTo>
                  <a:lnTo>
                    <a:pt x="0" y="649986"/>
                  </a:lnTo>
                  <a:lnTo>
                    <a:pt x="1296797" y="1947672"/>
                  </a:lnTo>
                  <a:lnTo>
                    <a:pt x="1944624" y="1298829"/>
                  </a:lnTo>
                  <a:lnTo>
                    <a:pt x="647826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55023" y="0"/>
              <a:ext cx="1286510" cy="641985"/>
            </a:xfrm>
            <a:custGeom>
              <a:avLst/>
              <a:gdLst/>
              <a:ahLst/>
              <a:cxnLst/>
              <a:rect l="l" t="t" r="r" b="b"/>
              <a:pathLst>
                <a:path w="1286509" h="641985">
                  <a:moveTo>
                    <a:pt x="1286255" y="0"/>
                  </a:moveTo>
                  <a:lnTo>
                    <a:pt x="0" y="0"/>
                  </a:lnTo>
                  <a:lnTo>
                    <a:pt x="642620" y="641985"/>
                  </a:lnTo>
                  <a:lnTo>
                    <a:pt x="1286255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53527" y="643127"/>
              <a:ext cx="1945005" cy="1945005"/>
            </a:xfrm>
            <a:custGeom>
              <a:avLst/>
              <a:gdLst/>
              <a:ahLst/>
              <a:cxnLst/>
              <a:rect l="l" t="t" r="r" b="b"/>
              <a:pathLst>
                <a:path w="1945004" h="1945005">
                  <a:moveTo>
                    <a:pt x="648970" y="0"/>
                  </a:moveTo>
                  <a:lnTo>
                    <a:pt x="0" y="647826"/>
                  </a:lnTo>
                  <a:lnTo>
                    <a:pt x="1296797" y="1944624"/>
                  </a:lnTo>
                  <a:lnTo>
                    <a:pt x="1944624" y="1296797"/>
                  </a:lnTo>
                  <a:lnTo>
                    <a:pt x="64897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98151" y="643127"/>
              <a:ext cx="2593975" cy="2593975"/>
            </a:xfrm>
            <a:custGeom>
              <a:avLst/>
              <a:gdLst/>
              <a:ahLst/>
              <a:cxnLst/>
              <a:rect l="l" t="t" r="r" b="b"/>
              <a:pathLst>
                <a:path w="2593975" h="2593975">
                  <a:moveTo>
                    <a:pt x="1296416" y="0"/>
                  </a:moveTo>
                  <a:lnTo>
                    <a:pt x="0" y="1297432"/>
                  </a:lnTo>
                  <a:lnTo>
                    <a:pt x="1296416" y="2593848"/>
                  </a:lnTo>
                  <a:lnTo>
                    <a:pt x="2593848" y="1297432"/>
                  </a:lnTo>
                  <a:lnTo>
                    <a:pt x="1296416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34" y="3901440"/>
            <a:ext cx="2959100" cy="2956560"/>
            <a:chOff x="834" y="3901440"/>
            <a:chExt cx="2959100" cy="2956560"/>
          </a:xfrm>
        </p:grpSpPr>
        <p:sp>
          <p:nvSpPr>
            <p:cNvPr id="10" name="object 10"/>
            <p:cNvSpPr/>
            <p:nvPr/>
          </p:nvSpPr>
          <p:spPr>
            <a:xfrm>
              <a:off x="972311" y="5367528"/>
              <a:ext cx="1987550" cy="1490980"/>
            </a:xfrm>
            <a:custGeom>
              <a:avLst/>
              <a:gdLst/>
              <a:ahLst/>
              <a:cxnLst/>
              <a:rect l="l" t="t" r="r" b="b"/>
              <a:pathLst>
                <a:path w="1987550" h="1490979">
                  <a:moveTo>
                    <a:pt x="497204" y="0"/>
                  </a:moveTo>
                  <a:lnTo>
                    <a:pt x="0" y="497382"/>
                  </a:lnTo>
                  <a:lnTo>
                    <a:pt x="992758" y="1490471"/>
                  </a:lnTo>
                  <a:lnTo>
                    <a:pt x="1987295" y="1490471"/>
                  </a:lnTo>
                  <a:lnTo>
                    <a:pt x="497204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4" y="5892609"/>
              <a:ext cx="969010" cy="965835"/>
            </a:xfrm>
            <a:custGeom>
              <a:avLst/>
              <a:gdLst/>
              <a:ahLst/>
              <a:cxnLst/>
              <a:rect l="l" t="t" r="r" b="b"/>
              <a:pathLst>
                <a:path w="969010" h="965834">
                  <a:moveTo>
                    <a:pt x="0" y="0"/>
                  </a:moveTo>
                  <a:lnTo>
                    <a:pt x="0" y="965389"/>
                  </a:lnTo>
                  <a:lnTo>
                    <a:pt x="968429" y="965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4" y="3901440"/>
              <a:ext cx="971550" cy="1941830"/>
            </a:xfrm>
            <a:custGeom>
              <a:avLst/>
              <a:gdLst/>
              <a:ahLst/>
              <a:cxnLst/>
              <a:rect l="l" t="t" r="r" b="b"/>
              <a:pathLst>
                <a:path w="971550" h="1941829">
                  <a:moveTo>
                    <a:pt x="0" y="0"/>
                  </a:moveTo>
                  <a:lnTo>
                    <a:pt x="0" y="1941576"/>
                  </a:lnTo>
                  <a:lnTo>
                    <a:pt x="971477" y="970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966086" y="3258801"/>
            <a:ext cx="948372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b="1" i="1" spc="-170" dirty="0">
                <a:solidFill>
                  <a:srgbClr val="5D7C40"/>
                </a:solidFill>
                <a:latin typeface="Arial"/>
                <a:cs typeface="Arial"/>
              </a:rPr>
              <a:t>How</a:t>
            </a:r>
            <a:r>
              <a:rPr sz="2800" b="1" i="1" spc="-165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40" dirty="0">
                <a:solidFill>
                  <a:srgbClr val="5D7C40"/>
                </a:solidFill>
                <a:latin typeface="Arial"/>
                <a:cs typeface="Arial"/>
              </a:rPr>
              <a:t>the </a:t>
            </a:r>
            <a:r>
              <a:rPr sz="2800" b="1" i="1" spc="-245" dirty="0">
                <a:solidFill>
                  <a:srgbClr val="5D7C40"/>
                </a:solidFill>
                <a:latin typeface="Arial"/>
                <a:cs typeface="Arial"/>
              </a:rPr>
              <a:t>PERC</a:t>
            </a:r>
            <a:r>
              <a:rPr sz="2800" b="1" i="1" spc="-240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130" dirty="0">
                <a:solidFill>
                  <a:srgbClr val="5D7C40"/>
                </a:solidFill>
                <a:latin typeface="Arial"/>
                <a:cs typeface="Arial"/>
              </a:rPr>
              <a:t>was </a:t>
            </a:r>
            <a:r>
              <a:rPr sz="2800" b="1" i="1" spc="-95" dirty="0">
                <a:solidFill>
                  <a:srgbClr val="5D7C40"/>
                </a:solidFill>
                <a:latin typeface="Arial"/>
                <a:cs typeface="Arial"/>
              </a:rPr>
              <a:t>developed </a:t>
            </a:r>
            <a:r>
              <a:rPr sz="2800" b="1" i="1" spc="-65" dirty="0">
                <a:solidFill>
                  <a:srgbClr val="5D7C40"/>
                </a:solidFill>
                <a:latin typeface="Arial"/>
                <a:cs typeface="Arial"/>
              </a:rPr>
              <a:t>and </a:t>
            </a:r>
            <a:r>
              <a:rPr sz="2800" b="1" i="1" spc="-170" dirty="0">
                <a:solidFill>
                  <a:srgbClr val="5D7C40"/>
                </a:solidFill>
                <a:latin typeface="Arial"/>
                <a:cs typeface="Arial"/>
              </a:rPr>
              <a:t>how</a:t>
            </a:r>
            <a:r>
              <a:rPr sz="2800" b="1" i="1" spc="-165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80" dirty="0">
                <a:solidFill>
                  <a:srgbClr val="5D7C40"/>
                </a:solidFill>
                <a:latin typeface="Arial"/>
                <a:cs typeface="Arial"/>
              </a:rPr>
              <a:t>were </a:t>
            </a:r>
            <a:r>
              <a:rPr sz="2800" b="1" i="1" spc="-40" dirty="0">
                <a:solidFill>
                  <a:srgbClr val="5D7C40"/>
                </a:solidFill>
                <a:latin typeface="Arial"/>
                <a:cs typeface="Arial"/>
              </a:rPr>
              <a:t>the </a:t>
            </a:r>
            <a:r>
              <a:rPr sz="2800" b="1" i="1" spc="-45" dirty="0">
                <a:solidFill>
                  <a:srgbClr val="5D7C40"/>
                </a:solidFill>
                <a:latin typeface="Arial"/>
                <a:cs typeface="Arial"/>
              </a:rPr>
              <a:t>patients </a:t>
            </a:r>
            <a:r>
              <a:rPr sz="2800" b="1" i="1" spc="-140" dirty="0">
                <a:solidFill>
                  <a:srgbClr val="5D7C40"/>
                </a:solidFill>
                <a:latin typeface="Arial"/>
                <a:cs typeface="Arial"/>
              </a:rPr>
              <a:t>involved?</a:t>
            </a:r>
            <a:r>
              <a:rPr sz="2800" b="1" i="1" spc="50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85" dirty="0">
                <a:solidFill>
                  <a:srgbClr val="5D7C40"/>
                </a:solidFill>
                <a:latin typeface="Arial"/>
                <a:cs typeface="Arial"/>
              </a:rPr>
              <a:t>What</a:t>
            </a:r>
            <a:r>
              <a:rPr sz="2800" b="1" i="1" spc="65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5D7C40"/>
                </a:solidFill>
                <a:latin typeface="Arial"/>
                <a:cs typeface="Arial"/>
              </a:rPr>
              <a:t>are</a:t>
            </a:r>
            <a:r>
              <a:rPr sz="2800" b="1" i="1" spc="60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40" dirty="0">
                <a:solidFill>
                  <a:srgbClr val="5D7C40"/>
                </a:solidFill>
                <a:latin typeface="Arial"/>
                <a:cs typeface="Arial"/>
              </a:rPr>
              <a:t>the</a:t>
            </a:r>
            <a:r>
              <a:rPr sz="2800" b="1" i="1" spc="60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175" dirty="0">
                <a:solidFill>
                  <a:srgbClr val="5D7C40"/>
                </a:solidFill>
                <a:latin typeface="Arial"/>
                <a:cs typeface="Arial"/>
              </a:rPr>
              <a:t>key</a:t>
            </a:r>
            <a:r>
              <a:rPr sz="2800" b="1" i="1" spc="65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70" dirty="0">
                <a:solidFill>
                  <a:srgbClr val="5D7C40"/>
                </a:solidFill>
                <a:latin typeface="Arial"/>
                <a:cs typeface="Arial"/>
              </a:rPr>
              <a:t>learnings</a:t>
            </a:r>
            <a:r>
              <a:rPr sz="2800" b="1" i="1" spc="35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114" dirty="0">
                <a:solidFill>
                  <a:srgbClr val="5D7C40"/>
                </a:solidFill>
                <a:latin typeface="Arial"/>
                <a:cs typeface="Arial"/>
              </a:rPr>
              <a:t>of</a:t>
            </a:r>
            <a:r>
              <a:rPr sz="2800" b="1" i="1" spc="80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40" dirty="0">
                <a:solidFill>
                  <a:srgbClr val="5D7C40"/>
                </a:solidFill>
                <a:latin typeface="Arial"/>
                <a:cs typeface="Arial"/>
              </a:rPr>
              <a:t>the</a:t>
            </a:r>
            <a:r>
              <a:rPr sz="2800" b="1" i="1" spc="85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135" dirty="0">
                <a:solidFill>
                  <a:srgbClr val="5D7C40"/>
                </a:solidFill>
                <a:latin typeface="Arial"/>
                <a:cs typeface="Arial"/>
              </a:rPr>
              <a:t>process?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6086" y="975114"/>
            <a:ext cx="44850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4000" b="1" spc="-434" dirty="0">
                <a:latin typeface="Arial"/>
                <a:cs typeface="Arial"/>
              </a:rPr>
              <a:t>Q</a:t>
            </a:r>
            <a:r>
              <a:rPr sz="4000" b="1" spc="-170" dirty="0">
                <a:latin typeface="Arial"/>
                <a:cs typeface="Arial"/>
              </a:rPr>
              <a:t>u</a:t>
            </a:r>
            <a:r>
              <a:rPr sz="4000" b="1" spc="20" dirty="0">
                <a:latin typeface="Arial"/>
                <a:cs typeface="Arial"/>
              </a:rPr>
              <a:t>e</a:t>
            </a:r>
            <a:r>
              <a:rPr sz="4000" b="1" spc="-195" dirty="0">
                <a:latin typeface="Arial"/>
                <a:cs typeface="Arial"/>
              </a:rPr>
              <a:t>s</a:t>
            </a:r>
            <a:r>
              <a:rPr sz="4000" b="1" spc="195" dirty="0">
                <a:latin typeface="Arial"/>
                <a:cs typeface="Arial"/>
              </a:rPr>
              <a:t>t</a:t>
            </a:r>
            <a:r>
              <a:rPr sz="4000" b="1" spc="30" dirty="0">
                <a:latin typeface="Arial"/>
                <a:cs typeface="Arial"/>
              </a:rPr>
              <a:t>i</a:t>
            </a:r>
            <a:r>
              <a:rPr sz="4000" b="1" spc="-220" dirty="0">
                <a:latin typeface="Arial"/>
                <a:cs typeface="Arial"/>
              </a:rPr>
              <a:t>o</a:t>
            </a:r>
            <a:r>
              <a:rPr sz="4000" b="1" spc="-245" dirty="0">
                <a:latin typeface="Arial"/>
                <a:cs typeface="Arial"/>
              </a:rPr>
              <a:t>n</a:t>
            </a:r>
            <a:r>
              <a:rPr sz="4000" b="1" spc="15" dirty="0">
                <a:latin typeface="Arial"/>
                <a:cs typeface="Arial"/>
              </a:rPr>
              <a:t> </a:t>
            </a:r>
            <a:r>
              <a:rPr sz="4000" b="1" spc="-575" dirty="0">
                <a:latin typeface="Arial"/>
                <a:cs typeface="Arial"/>
              </a:rPr>
              <a:t>T</a:t>
            </a:r>
            <a:r>
              <a:rPr lang="en-US" sz="4000" b="1" spc="-575" dirty="0">
                <a:latin typeface="Arial"/>
                <a:cs typeface="Arial"/>
              </a:rPr>
              <a:t>wo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39000" y="0"/>
            <a:ext cx="4953252" cy="2514600"/>
            <a:chOff x="6364223" y="0"/>
            <a:chExt cx="5828030" cy="3237230"/>
          </a:xfrm>
        </p:grpSpPr>
        <p:sp>
          <p:nvSpPr>
            <p:cNvPr id="4" name="object 4"/>
            <p:cNvSpPr/>
            <p:nvPr/>
          </p:nvSpPr>
          <p:spPr>
            <a:xfrm>
              <a:off x="6364223" y="0"/>
              <a:ext cx="3882390" cy="3237230"/>
            </a:xfrm>
            <a:custGeom>
              <a:avLst/>
              <a:gdLst/>
              <a:ahLst/>
              <a:cxnLst/>
              <a:rect l="l" t="t" r="r" b="b"/>
              <a:pathLst>
                <a:path w="3882390" h="3237230">
                  <a:moveTo>
                    <a:pt x="1295780" y="0"/>
                  </a:moveTo>
                  <a:lnTo>
                    <a:pt x="0" y="0"/>
                  </a:lnTo>
                  <a:lnTo>
                    <a:pt x="1289303" y="1290447"/>
                  </a:lnTo>
                  <a:lnTo>
                    <a:pt x="1938274" y="641985"/>
                  </a:lnTo>
                  <a:lnTo>
                    <a:pt x="1295780" y="0"/>
                  </a:lnTo>
                  <a:close/>
                </a:path>
                <a:path w="3882390" h="3237230">
                  <a:moveTo>
                    <a:pt x="3234181" y="1940052"/>
                  </a:moveTo>
                  <a:lnTo>
                    <a:pt x="2586228" y="2588514"/>
                  </a:lnTo>
                  <a:lnTo>
                    <a:pt x="3234181" y="3236976"/>
                  </a:lnTo>
                  <a:lnTo>
                    <a:pt x="3882008" y="2588514"/>
                  </a:lnTo>
                  <a:lnTo>
                    <a:pt x="3234181" y="1940052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04303" y="1289303"/>
              <a:ext cx="1945005" cy="1948180"/>
            </a:xfrm>
            <a:custGeom>
              <a:avLst/>
              <a:gdLst/>
              <a:ahLst/>
              <a:cxnLst/>
              <a:rect l="l" t="t" r="r" b="b"/>
              <a:pathLst>
                <a:path w="1945004" h="1948180">
                  <a:moveTo>
                    <a:pt x="647826" y="0"/>
                  </a:moveTo>
                  <a:lnTo>
                    <a:pt x="0" y="649986"/>
                  </a:lnTo>
                  <a:lnTo>
                    <a:pt x="1296797" y="1947672"/>
                  </a:lnTo>
                  <a:lnTo>
                    <a:pt x="1944624" y="1298829"/>
                  </a:lnTo>
                  <a:lnTo>
                    <a:pt x="647826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55023" y="0"/>
              <a:ext cx="1286510" cy="641985"/>
            </a:xfrm>
            <a:custGeom>
              <a:avLst/>
              <a:gdLst/>
              <a:ahLst/>
              <a:cxnLst/>
              <a:rect l="l" t="t" r="r" b="b"/>
              <a:pathLst>
                <a:path w="1286509" h="641985">
                  <a:moveTo>
                    <a:pt x="1286255" y="0"/>
                  </a:moveTo>
                  <a:lnTo>
                    <a:pt x="0" y="0"/>
                  </a:lnTo>
                  <a:lnTo>
                    <a:pt x="642620" y="641985"/>
                  </a:lnTo>
                  <a:lnTo>
                    <a:pt x="1286255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53527" y="643127"/>
              <a:ext cx="1945005" cy="1945005"/>
            </a:xfrm>
            <a:custGeom>
              <a:avLst/>
              <a:gdLst/>
              <a:ahLst/>
              <a:cxnLst/>
              <a:rect l="l" t="t" r="r" b="b"/>
              <a:pathLst>
                <a:path w="1945004" h="1945005">
                  <a:moveTo>
                    <a:pt x="648970" y="0"/>
                  </a:moveTo>
                  <a:lnTo>
                    <a:pt x="0" y="647826"/>
                  </a:lnTo>
                  <a:lnTo>
                    <a:pt x="1296797" y="1944624"/>
                  </a:lnTo>
                  <a:lnTo>
                    <a:pt x="1944624" y="1296797"/>
                  </a:lnTo>
                  <a:lnTo>
                    <a:pt x="64897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98151" y="643127"/>
              <a:ext cx="2593975" cy="2593975"/>
            </a:xfrm>
            <a:custGeom>
              <a:avLst/>
              <a:gdLst/>
              <a:ahLst/>
              <a:cxnLst/>
              <a:rect l="l" t="t" r="r" b="b"/>
              <a:pathLst>
                <a:path w="2593975" h="2593975">
                  <a:moveTo>
                    <a:pt x="1296416" y="0"/>
                  </a:moveTo>
                  <a:lnTo>
                    <a:pt x="0" y="1297432"/>
                  </a:lnTo>
                  <a:lnTo>
                    <a:pt x="1296416" y="2593848"/>
                  </a:lnTo>
                  <a:lnTo>
                    <a:pt x="2593848" y="1297432"/>
                  </a:lnTo>
                  <a:lnTo>
                    <a:pt x="1296416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34" y="3901440"/>
            <a:ext cx="2959100" cy="2956560"/>
            <a:chOff x="834" y="3901440"/>
            <a:chExt cx="2959100" cy="2956560"/>
          </a:xfrm>
        </p:grpSpPr>
        <p:sp>
          <p:nvSpPr>
            <p:cNvPr id="10" name="object 10"/>
            <p:cNvSpPr/>
            <p:nvPr/>
          </p:nvSpPr>
          <p:spPr>
            <a:xfrm>
              <a:off x="972311" y="5367528"/>
              <a:ext cx="1987550" cy="1490980"/>
            </a:xfrm>
            <a:custGeom>
              <a:avLst/>
              <a:gdLst/>
              <a:ahLst/>
              <a:cxnLst/>
              <a:rect l="l" t="t" r="r" b="b"/>
              <a:pathLst>
                <a:path w="1987550" h="1490979">
                  <a:moveTo>
                    <a:pt x="497204" y="0"/>
                  </a:moveTo>
                  <a:lnTo>
                    <a:pt x="0" y="497382"/>
                  </a:lnTo>
                  <a:lnTo>
                    <a:pt x="992758" y="1490471"/>
                  </a:lnTo>
                  <a:lnTo>
                    <a:pt x="1987295" y="1490471"/>
                  </a:lnTo>
                  <a:lnTo>
                    <a:pt x="497204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4" y="5892609"/>
              <a:ext cx="969010" cy="965835"/>
            </a:xfrm>
            <a:custGeom>
              <a:avLst/>
              <a:gdLst/>
              <a:ahLst/>
              <a:cxnLst/>
              <a:rect l="l" t="t" r="r" b="b"/>
              <a:pathLst>
                <a:path w="969010" h="965834">
                  <a:moveTo>
                    <a:pt x="0" y="0"/>
                  </a:moveTo>
                  <a:lnTo>
                    <a:pt x="0" y="965389"/>
                  </a:lnTo>
                  <a:lnTo>
                    <a:pt x="968429" y="965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4" y="3901440"/>
              <a:ext cx="971550" cy="1941830"/>
            </a:xfrm>
            <a:custGeom>
              <a:avLst/>
              <a:gdLst/>
              <a:ahLst/>
              <a:cxnLst/>
              <a:rect l="l" t="t" r="r" b="b"/>
              <a:pathLst>
                <a:path w="971550" h="1941829">
                  <a:moveTo>
                    <a:pt x="0" y="0"/>
                  </a:moveTo>
                  <a:lnTo>
                    <a:pt x="0" y="1941576"/>
                  </a:lnTo>
                  <a:lnTo>
                    <a:pt x="971477" y="970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944750" y="3200400"/>
            <a:ext cx="920242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i="1" spc="-170" dirty="0">
                <a:solidFill>
                  <a:srgbClr val="5D7C40"/>
                </a:solidFill>
                <a:latin typeface="Arial"/>
                <a:cs typeface="Arial"/>
              </a:rPr>
              <a:t>How</a:t>
            </a:r>
            <a:r>
              <a:rPr sz="2800" b="1" i="1" spc="55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170" dirty="0">
                <a:solidFill>
                  <a:srgbClr val="5D7C40"/>
                </a:solidFill>
                <a:latin typeface="Arial"/>
                <a:cs typeface="Arial"/>
              </a:rPr>
              <a:t>do</a:t>
            </a:r>
            <a:r>
              <a:rPr sz="2800" b="1" i="1" spc="80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204" dirty="0">
                <a:solidFill>
                  <a:srgbClr val="5D7C40"/>
                </a:solidFill>
                <a:latin typeface="Arial"/>
                <a:cs typeface="Arial"/>
              </a:rPr>
              <a:t>you</a:t>
            </a:r>
            <a:r>
              <a:rPr sz="2800" b="1" i="1" spc="65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55" dirty="0">
                <a:solidFill>
                  <a:srgbClr val="5D7C40"/>
                </a:solidFill>
                <a:latin typeface="Arial"/>
                <a:cs typeface="Arial"/>
              </a:rPr>
              <a:t>think</a:t>
            </a:r>
            <a:r>
              <a:rPr sz="2800" b="1" i="1" spc="45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5D7C40"/>
                </a:solidFill>
                <a:latin typeface="Arial"/>
                <a:cs typeface="Arial"/>
              </a:rPr>
              <a:t>patient</a:t>
            </a:r>
            <a:r>
              <a:rPr sz="2800" b="1" i="1" spc="30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80" dirty="0">
                <a:solidFill>
                  <a:srgbClr val="5D7C40"/>
                </a:solidFill>
                <a:latin typeface="Arial"/>
                <a:cs typeface="Arial"/>
              </a:rPr>
              <a:t>organizations</a:t>
            </a:r>
            <a:r>
              <a:rPr sz="2800" b="1" i="1" spc="60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75" dirty="0">
                <a:solidFill>
                  <a:srgbClr val="5D7C40"/>
                </a:solidFill>
                <a:latin typeface="Arial"/>
                <a:cs typeface="Arial"/>
              </a:rPr>
              <a:t>can</a:t>
            </a:r>
            <a:r>
              <a:rPr sz="2800" b="1" i="1" spc="50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70" dirty="0">
                <a:solidFill>
                  <a:srgbClr val="5D7C40"/>
                </a:solidFill>
                <a:latin typeface="Arial"/>
                <a:cs typeface="Arial"/>
              </a:rPr>
              <a:t>contribute</a:t>
            </a:r>
            <a:r>
              <a:rPr sz="2800" b="1" i="1" spc="60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140" dirty="0">
                <a:solidFill>
                  <a:srgbClr val="5D7C40"/>
                </a:solidFill>
                <a:latin typeface="Arial"/>
                <a:cs typeface="Arial"/>
              </a:rPr>
              <a:t>to </a:t>
            </a:r>
            <a:r>
              <a:rPr sz="2800" b="1" i="1" spc="-765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40" dirty="0">
                <a:solidFill>
                  <a:srgbClr val="5D7C40"/>
                </a:solidFill>
                <a:latin typeface="Arial"/>
                <a:cs typeface="Arial"/>
              </a:rPr>
              <a:t>the</a:t>
            </a:r>
            <a:r>
              <a:rPr sz="2800" b="1" i="1" spc="50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100" dirty="0">
                <a:solidFill>
                  <a:srgbClr val="5D7C40"/>
                </a:solidFill>
                <a:latin typeface="Arial"/>
                <a:cs typeface="Arial"/>
              </a:rPr>
              <a:t>promotion</a:t>
            </a:r>
            <a:r>
              <a:rPr sz="2800" b="1" i="1" spc="50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114" dirty="0">
                <a:solidFill>
                  <a:srgbClr val="5D7C40"/>
                </a:solidFill>
                <a:latin typeface="Arial"/>
                <a:cs typeface="Arial"/>
              </a:rPr>
              <a:t>of</a:t>
            </a:r>
            <a:r>
              <a:rPr sz="2800" b="1" i="1" spc="75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40" dirty="0">
                <a:solidFill>
                  <a:srgbClr val="5D7C40"/>
                </a:solidFill>
                <a:latin typeface="Arial"/>
                <a:cs typeface="Arial"/>
              </a:rPr>
              <a:t>the</a:t>
            </a:r>
            <a:r>
              <a:rPr sz="2800" b="1" i="1" spc="80" dirty="0">
                <a:solidFill>
                  <a:srgbClr val="5D7C40"/>
                </a:solidFill>
                <a:latin typeface="Arial"/>
                <a:cs typeface="Arial"/>
              </a:rPr>
              <a:t> </a:t>
            </a:r>
            <a:r>
              <a:rPr sz="2800" b="1" i="1" spc="-235" dirty="0">
                <a:solidFill>
                  <a:srgbClr val="5D7C40"/>
                </a:solidFill>
                <a:latin typeface="Arial"/>
                <a:cs typeface="Arial"/>
              </a:rPr>
              <a:t>PERC?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9563" y="840611"/>
            <a:ext cx="49047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4000" b="1" spc="-434" dirty="0">
                <a:latin typeface="Arial"/>
                <a:cs typeface="Arial"/>
              </a:rPr>
              <a:t>Q</a:t>
            </a:r>
            <a:r>
              <a:rPr sz="4000" b="1" spc="-170" dirty="0">
                <a:latin typeface="Arial"/>
                <a:cs typeface="Arial"/>
              </a:rPr>
              <a:t>u</a:t>
            </a:r>
            <a:r>
              <a:rPr sz="4000" b="1" spc="20" dirty="0">
                <a:latin typeface="Arial"/>
                <a:cs typeface="Arial"/>
              </a:rPr>
              <a:t>e</a:t>
            </a:r>
            <a:r>
              <a:rPr sz="4000" b="1" spc="-195" dirty="0">
                <a:latin typeface="Arial"/>
                <a:cs typeface="Arial"/>
              </a:rPr>
              <a:t>s</a:t>
            </a:r>
            <a:r>
              <a:rPr sz="4000" b="1" spc="195" dirty="0">
                <a:latin typeface="Arial"/>
                <a:cs typeface="Arial"/>
              </a:rPr>
              <a:t>t</a:t>
            </a:r>
            <a:r>
              <a:rPr sz="4000" b="1" spc="30" dirty="0">
                <a:latin typeface="Arial"/>
                <a:cs typeface="Arial"/>
              </a:rPr>
              <a:t>i</a:t>
            </a:r>
            <a:r>
              <a:rPr sz="4000" b="1" spc="-220" dirty="0">
                <a:latin typeface="Arial"/>
                <a:cs typeface="Arial"/>
              </a:rPr>
              <a:t>o</a:t>
            </a:r>
            <a:r>
              <a:rPr sz="4000" b="1" spc="-245" dirty="0">
                <a:latin typeface="Arial"/>
                <a:cs typeface="Arial"/>
              </a:rPr>
              <a:t>n</a:t>
            </a:r>
            <a:r>
              <a:rPr sz="4000" b="1" spc="15" dirty="0">
                <a:latin typeface="Arial"/>
                <a:cs typeface="Arial"/>
              </a:rPr>
              <a:t> </a:t>
            </a:r>
            <a:r>
              <a:rPr sz="4000" b="1" spc="-365" dirty="0">
                <a:latin typeface="Arial"/>
                <a:cs typeface="Arial"/>
              </a:rPr>
              <a:t>T</a:t>
            </a:r>
            <a:r>
              <a:rPr sz="4000" b="1" spc="-145" dirty="0">
                <a:latin typeface="Arial"/>
                <a:cs typeface="Arial"/>
              </a:rPr>
              <a:t>h</a:t>
            </a:r>
            <a:r>
              <a:rPr sz="4000" b="1" spc="-50" dirty="0">
                <a:latin typeface="Arial"/>
                <a:cs typeface="Arial"/>
              </a:rPr>
              <a:t>r</a:t>
            </a:r>
            <a:r>
              <a:rPr sz="4000" b="1" dirty="0">
                <a:latin typeface="Arial"/>
                <a:cs typeface="Arial"/>
              </a:rPr>
              <a:t>e</a:t>
            </a:r>
            <a:r>
              <a:rPr sz="4000" b="1" spc="-85" dirty="0">
                <a:latin typeface="Arial"/>
                <a:cs typeface="Arial"/>
              </a:rPr>
              <a:t>e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04303" y="0"/>
            <a:ext cx="5187950" cy="2362200"/>
            <a:chOff x="6364223" y="0"/>
            <a:chExt cx="5828030" cy="3237230"/>
          </a:xfrm>
        </p:grpSpPr>
        <p:sp>
          <p:nvSpPr>
            <p:cNvPr id="4" name="object 4"/>
            <p:cNvSpPr/>
            <p:nvPr/>
          </p:nvSpPr>
          <p:spPr>
            <a:xfrm>
              <a:off x="6364223" y="0"/>
              <a:ext cx="3882390" cy="3237230"/>
            </a:xfrm>
            <a:custGeom>
              <a:avLst/>
              <a:gdLst/>
              <a:ahLst/>
              <a:cxnLst/>
              <a:rect l="l" t="t" r="r" b="b"/>
              <a:pathLst>
                <a:path w="3882390" h="3237230">
                  <a:moveTo>
                    <a:pt x="1295780" y="0"/>
                  </a:moveTo>
                  <a:lnTo>
                    <a:pt x="0" y="0"/>
                  </a:lnTo>
                  <a:lnTo>
                    <a:pt x="1289303" y="1290447"/>
                  </a:lnTo>
                  <a:lnTo>
                    <a:pt x="1938274" y="641985"/>
                  </a:lnTo>
                  <a:lnTo>
                    <a:pt x="1295780" y="0"/>
                  </a:lnTo>
                  <a:close/>
                </a:path>
                <a:path w="3882390" h="3237230">
                  <a:moveTo>
                    <a:pt x="3234181" y="1940052"/>
                  </a:moveTo>
                  <a:lnTo>
                    <a:pt x="2586228" y="2588514"/>
                  </a:lnTo>
                  <a:lnTo>
                    <a:pt x="3234181" y="3236976"/>
                  </a:lnTo>
                  <a:lnTo>
                    <a:pt x="3882008" y="2588514"/>
                  </a:lnTo>
                  <a:lnTo>
                    <a:pt x="3234181" y="1940052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04303" y="1289303"/>
              <a:ext cx="1945005" cy="1948180"/>
            </a:xfrm>
            <a:custGeom>
              <a:avLst/>
              <a:gdLst/>
              <a:ahLst/>
              <a:cxnLst/>
              <a:rect l="l" t="t" r="r" b="b"/>
              <a:pathLst>
                <a:path w="1945004" h="1948180">
                  <a:moveTo>
                    <a:pt x="647826" y="0"/>
                  </a:moveTo>
                  <a:lnTo>
                    <a:pt x="0" y="649986"/>
                  </a:lnTo>
                  <a:lnTo>
                    <a:pt x="1296797" y="1947672"/>
                  </a:lnTo>
                  <a:lnTo>
                    <a:pt x="1944624" y="1298829"/>
                  </a:lnTo>
                  <a:lnTo>
                    <a:pt x="647826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55023" y="0"/>
              <a:ext cx="1286510" cy="641985"/>
            </a:xfrm>
            <a:custGeom>
              <a:avLst/>
              <a:gdLst/>
              <a:ahLst/>
              <a:cxnLst/>
              <a:rect l="l" t="t" r="r" b="b"/>
              <a:pathLst>
                <a:path w="1286509" h="641985">
                  <a:moveTo>
                    <a:pt x="1286255" y="0"/>
                  </a:moveTo>
                  <a:lnTo>
                    <a:pt x="0" y="0"/>
                  </a:lnTo>
                  <a:lnTo>
                    <a:pt x="642620" y="641985"/>
                  </a:lnTo>
                  <a:lnTo>
                    <a:pt x="1286255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53527" y="643127"/>
              <a:ext cx="1945005" cy="1945005"/>
            </a:xfrm>
            <a:custGeom>
              <a:avLst/>
              <a:gdLst/>
              <a:ahLst/>
              <a:cxnLst/>
              <a:rect l="l" t="t" r="r" b="b"/>
              <a:pathLst>
                <a:path w="1945004" h="1945005">
                  <a:moveTo>
                    <a:pt x="648970" y="0"/>
                  </a:moveTo>
                  <a:lnTo>
                    <a:pt x="0" y="647826"/>
                  </a:lnTo>
                  <a:lnTo>
                    <a:pt x="1296797" y="1944624"/>
                  </a:lnTo>
                  <a:lnTo>
                    <a:pt x="1944624" y="1296797"/>
                  </a:lnTo>
                  <a:lnTo>
                    <a:pt x="64897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98151" y="643127"/>
              <a:ext cx="2593975" cy="2593975"/>
            </a:xfrm>
            <a:custGeom>
              <a:avLst/>
              <a:gdLst/>
              <a:ahLst/>
              <a:cxnLst/>
              <a:rect l="l" t="t" r="r" b="b"/>
              <a:pathLst>
                <a:path w="2593975" h="2593975">
                  <a:moveTo>
                    <a:pt x="1296416" y="0"/>
                  </a:moveTo>
                  <a:lnTo>
                    <a:pt x="0" y="1297432"/>
                  </a:lnTo>
                  <a:lnTo>
                    <a:pt x="1296416" y="2593848"/>
                  </a:lnTo>
                  <a:lnTo>
                    <a:pt x="2593848" y="1297432"/>
                  </a:lnTo>
                  <a:lnTo>
                    <a:pt x="1296416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34" y="3901440"/>
            <a:ext cx="2959100" cy="2956560"/>
            <a:chOff x="834" y="3901440"/>
            <a:chExt cx="2959100" cy="2956560"/>
          </a:xfrm>
        </p:grpSpPr>
        <p:sp>
          <p:nvSpPr>
            <p:cNvPr id="10" name="object 10"/>
            <p:cNvSpPr/>
            <p:nvPr/>
          </p:nvSpPr>
          <p:spPr>
            <a:xfrm>
              <a:off x="972311" y="5367528"/>
              <a:ext cx="1987550" cy="1490980"/>
            </a:xfrm>
            <a:custGeom>
              <a:avLst/>
              <a:gdLst/>
              <a:ahLst/>
              <a:cxnLst/>
              <a:rect l="l" t="t" r="r" b="b"/>
              <a:pathLst>
                <a:path w="1987550" h="1490979">
                  <a:moveTo>
                    <a:pt x="497204" y="0"/>
                  </a:moveTo>
                  <a:lnTo>
                    <a:pt x="0" y="497382"/>
                  </a:lnTo>
                  <a:lnTo>
                    <a:pt x="992758" y="1490471"/>
                  </a:lnTo>
                  <a:lnTo>
                    <a:pt x="1987295" y="1490471"/>
                  </a:lnTo>
                  <a:lnTo>
                    <a:pt x="497204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4" y="5892609"/>
              <a:ext cx="969010" cy="965835"/>
            </a:xfrm>
            <a:custGeom>
              <a:avLst/>
              <a:gdLst/>
              <a:ahLst/>
              <a:cxnLst/>
              <a:rect l="l" t="t" r="r" b="b"/>
              <a:pathLst>
                <a:path w="969010" h="965834">
                  <a:moveTo>
                    <a:pt x="0" y="0"/>
                  </a:moveTo>
                  <a:lnTo>
                    <a:pt x="0" y="965389"/>
                  </a:lnTo>
                  <a:lnTo>
                    <a:pt x="968429" y="965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4" y="3901440"/>
              <a:ext cx="971550" cy="1941830"/>
            </a:xfrm>
            <a:custGeom>
              <a:avLst/>
              <a:gdLst/>
              <a:ahLst/>
              <a:cxnLst/>
              <a:rect l="l" t="t" r="r" b="b"/>
              <a:pathLst>
                <a:path w="971550" h="1941829">
                  <a:moveTo>
                    <a:pt x="0" y="0"/>
                  </a:moveTo>
                  <a:lnTo>
                    <a:pt x="0" y="1941576"/>
                  </a:lnTo>
                  <a:lnTo>
                    <a:pt x="971477" y="970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ubTitle" idx="4"/>
          </p:nvPr>
        </p:nvSpPr>
        <p:spPr>
          <a:xfrm>
            <a:off x="1082830" y="3035147"/>
            <a:ext cx="9991344" cy="1307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3465" marR="5080" algn="just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We</a:t>
            </a:r>
            <a:r>
              <a:rPr spc="75" dirty="0"/>
              <a:t> </a:t>
            </a:r>
            <a:r>
              <a:rPr spc="-15" dirty="0"/>
              <a:t>are</a:t>
            </a:r>
            <a:r>
              <a:rPr spc="55" dirty="0"/>
              <a:t> </a:t>
            </a:r>
            <a:r>
              <a:rPr spc="-60" dirty="0"/>
              <a:t>aware</a:t>
            </a:r>
            <a:r>
              <a:rPr spc="50" dirty="0"/>
              <a:t> </a:t>
            </a:r>
            <a:r>
              <a:rPr spc="-10" dirty="0"/>
              <a:t>that</a:t>
            </a:r>
            <a:r>
              <a:rPr spc="50" dirty="0"/>
              <a:t> </a:t>
            </a:r>
            <a:r>
              <a:rPr spc="-204" dirty="0"/>
              <a:t>you</a:t>
            </a:r>
            <a:r>
              <a:rPr spc="65" dirty="0"/>
              <a:t> </a:t>
            </a:r>
            <a:r>
              <a:rPr spc="-15" dirty="0"/>
              <a:t>are</a:t>
            </a:r>
            <a:r>
              <a:rPr spc="50" dirty="0"/>
              <a:t> </a:t>
            </a:r>
            <a:r>
              <a:rPr spc="-60" dirty="0"/>
              <a:t>leading</a:t>
            </a:r>
            <a:r>
              <a:rPr spc="25" dirty="0"/>
              <a:t> </a:t>
            </a:r>
            <a:r>
              <a:rPr spc="-25" dirty="0"/>
              <a:t>patient</a:t>
            </a:r>
            <a:r>
              <a:rPr spc="25" dirty="0"/>
              <a:t> </a:t>
            </a:r>
            <a:r>
              <a:rPr spc="-65" dirty="0"/>
              <a:t>engagement </a:t>
            </a:r>
            <a:r>
              <a:rPr spc="-760" dirty="0"/>
              <a:t> </a:t>
            </a:r>
            <a:r>
              <a:rPr spc="-75" dirty="0"/>
              <a:t>pilot </a:t>
            </a:r>
            <a:r>
              <a:rPr spc="-95" dirty="0"/>
              <a:t>in </a:t>
            </a:r>
            <a:r>
              <a:rPr spc="-40" dirty="0"/>
              <a:t>the </a:t>
            </a:r>
            <a:r>
              <a:rPr spc="-100" dirty="0"/>
              <a:t>context </a:t>
            </a:r>
            <a:r>
              <a:rPr spc="-114" dirty="0"/>
              <a:t>of</a:t>
            </a:r>
            <a:r>
              <a:rPr spc="-110" dirty="0"/>
              <a:t> </a:t>
            </a:r>
            <a:r>
              <a:rPr spc="-40" dirty="0"/>
              <a:t>the </a:t>
            </a:r>
            <a:r>
              <a:rPr spc="-225" dirty="0"/>
              <a:t>EATRIS</a:t>
            </a:r>
            <a:r>
              <a:rPr spc="-220" dirty="0"/>
              <a:t> </a:t>
            </a:r>
            <a:r>
              <a:rPr spc="-140" dirty="0"/>
              <a:t>Plus</a:t>
            </a:r>
            <a:r>
              <a:rPr spc="495" dirty="0"/>
              <a:t> </a:t>
            </a:r>
            <a:r>
              <a:rPr spc="-65" dirty="0"/>
              <a:t>project. </a:t>
            </a:r>
            <a:r>
              <a:rPr spc="-85" dirty="0"/>
              <a:t>What </a:t>
            </a:r>
            <a:r>
              <a:rPr spc="-80" dirty="0"/>
              <a:t> </a:t>
            </a:r>
            <a:r>
              <a:rPr lang="en-US" spc="-80" dirty="0"/>
              <a:t>are</a:t>
            </a:r>
            <a:r>
              <a:rPr spc="55" dirty="0"/>
              <a:t> </a:t>
            </a:r>
            <a:r>
              <a:rPr spc="-40" dirty="0"/>
              <a:t>the</a:t>
            </a:r>
            <a:r>
              <a:rPr spc="55" dirty="0"/>
              <a:t> </a:t>
            </a:r>
            <a:r>
              <a:rPr spc="-55" dirty="0"/>
              <a:t>main</a:t>
            </a:r>
            <a:r>
              <a:rPr spc="50" dirty="0"/>
              <a:t> </a:t>
            </a:r>
            <a:r>
              <a:rPr spc="-80" dirty="0"/>
              <a:t>challenges</a:t>
            </a:r>
            <a:r>
              <a:rPr spc="60" dirty="0"/>
              <a:t> </a:t>
            </a:r>
            <a:r>
              <a:rPr spc="-65" dirty="0"/>
              <a:t>and</a:t>
            </a:r>
            <a:r>
              <a:rPr spc="55" dirty="0"/>
              <a:t> </a:t>
            </a:r>
            <a:r>
              <a:rPr spc="-70" dirty="0"/>
              <a:t>learnings</a:t>
            </a:r>
            <a:r>
              <a:rPr lang="en-US" spc="-70" dirty="0"/>
              <a:t> so far</a:t>
            </a:r>
            <a:r>
              <a:rPr spc="-65" dirty="0"/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905" cy="6858000"/>
            <a:chOff x="0" y="0"/>
            <a:chExt cx="12193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3523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0111" y="269747"/>
              <a:ext cx="1815083" cy="40690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 marR="5080">
              <a:lnSpc>
                <a:spcPts val="6490"/>
              </a:lnSpc>
              <a:spcBef>
                <a:spcPts val="919"/>
              </a:spcBef>
            </a:pPr>
            <a:r>
              <a:rPr spc="-50" dirty="0"/>
              <a:t>EATRIS-Plus </a:t>
            </a:r>
            <a:r>
              <a:rPr spc="-20" dirty="0"/>
              <a:t>patient </a:t>
            </a:r>
            <a:r>
              <a:rPr spc="-15" dirty="0"/>
              <a:t>engagement </a:t>
            </a:r>
            <a:r>
              <a:rPr spc="-1345" dirty="0"/>
              <a:t> </a:t>
            </a:r>
            <a:r>
              <a:rPr spc="-15" dirty="0"/>
              <a:t>Latvia</a:t>
            </a:r>
            <a:r>
              <a:rPr spc="35" dirty="0"/>
              <a:t> </a:t>
            </a:r>
            <a:r>
              <a:rPr spc="5" dirty="0"/>
              <a:t>node</a:t>
            </a:r>
            <a:r>
              <a:rPr spc="-60" dirty="0"/>
              <a:t> </a:t>
            </a:r>
            <a:r>
              <a:rPr spc="-35" dirty="0"/>
              <a:t>event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0844" y="4134103"/>
            <a:ext cx="3176270" cy="21583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69875">
              <a:lnSpc>
                <a:spcPts val="3030"/>
              </a:lnSpc>
              <a:spcBef>
                <a:spcPts val="85"/>
              </a:spcBef>
            </a:pPr>
            <a:r>
              <a:rPr sz="2400" b="1" spc="-10" dirty="0">
                <a:solidFill>
                  <a:srgbClr val="8A8D96"/>
                </a:solidFill>
                <a:latin typeface="Calibri"/>
                <a:cs typeface="Calibri"/>
              </a:rPr>
              <a:t>Santa </a:t>
            </a:r>
            <a:r>
              <a:rPr sz="2400" b="1" spc="-5" dirty="0">
                <a:solidFill>
                  <a:srgbClr val="8A8D96"/>
                </a:solidFill>
                <a:latin typeface="Calibri"/>
                <a:cs typeface="Calibri"/>
              </a:rPr>
              <a:t>Rasa-Dzelzkalēja </a:t>
            </a:r>
            <a:r>
              <a:rPr sz="2400" b="1" spc="-53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A8D96"/>
                </a:solidFill>
                <a:latin typeface="Calibri"/>
                <a:cs typeface="Calibri"/>
              </a:rPr>
              <a:t>Leading Researcher </a:t>
            </a:r>
            <a:r>
              <a:rPr sz="2400" b="1" spc="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A8D96"/>
                </a:solidFill>
                <a:latin typeface="Calibri"/>
                <a:cs typeface="Calibri"/>
              </a:rPr>
              <a:t>RSU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solidFill>
                  <a:srgbClr val="8A8D96"/>
                </a:solidFill>
                <a:latin typeface="Calibri"/>
                <a:cs typeface="Calibri"/>
              </a:rPr>
              <a:t>WP5</a:t>
            </a:r>
            <a:r>
              <a:rPr sz="1800" dirty="0">
                <a:solidFill>
                  <a:srgbClr val="8A8D96"/>
                </a:solidFill>
                <a:latin typeface="Calibri"/>
                <a:cs typeface="Calibri"/>
              </a:rPr>
              <a:t> –</a:t>
            </a:r>
            <a:r>
              <a:rPr sz="1800" spc="-2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8A8D96"/>
                </a:solidFill>
                <a:latin typeface="Calibri"/>
                <a:cs typeface="Calibri"/>
              </a:rPr>
              <a:t>Stakeholder</a:t>
            </a:r>
            <a:r>
              <a:rPr sz="1800" spc="6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8A8D96"/>
                </a:solidFill>
                <a:latin typeface="Calibri"/>
                <a:cs typeface="Calibri"/>
              </a:rPr>
              <a:t>Engagement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800" spc="-10" dirty="0">
                <a:solidFill>
                  <a:srgbClr val="8A8D96"/>
                </a:solidFill>
                <a:latin typeface="Calibri"/>
                <a:cs typeface="Calibri"/>
              </a:rPr>
              <a:t>WP8</a:t>
            </a:r>
            <a:r>
              <a:rPr sz="1800" spc="1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A8D96"/>
                </a:solidFill>
                <a:latin typeface="Calibri"/>
                <a:cs typeface="Calibri"/>
              </a:rPr>
              <a:t>–</a:t>
            </a:r>
            <a:r>
              <a:rPr sz="1800" spc="-1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8A8D96"/>
                </a:solidFill>
                <a:latin typeface="Calibri"/>
                <a:cs typeface="Calibri"/>
              </a:rPr>
              <a:t>International</a:t>
            </a:r>
            <a:r>
              <a:rPr sz="1800" spc="3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8A8D96"/>
                </a:solidFill>
                <a:latin typeface="Calibri"/>
                <a:cs typeface="Calibri"/>
              </a:rPr>
              <a:t>Collaboration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2200" spc="-5" dirty="0">
                <a:solidFill>
                  <a:srgbClr val="8A8D96"/>
                </a:solidFill>
                <a:latin typeface="Calibri"/>
                <a:cs typeface="Calibri"/>
              </a:rPr>
              <a:t>15.11.2023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731" y="0"/>
            <a:ext cx="12051791" cy="27660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57816" y="4805171"/>
            <a:ext cx="1815083" cy="18150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0" y="141731"/>
            <a:ext cx="6780276" cy="63550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905" cy="6858000"/>
            <a:chOff x="0" y="0"/>
            <a:chExt cx="12193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3523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0111" y="269747"/>
              <a:ext cx="1815083" cy="40690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0844" y="615213"/>
            <a:ext cx="144399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-20" dirty="0"/>
              <a:t>P</a:t>
            </a:r>
            <a:r>
              <a:rPr sz="5400" spc="-5" dirty="0"/>
              <a:t>E</a:t>
            </a:r>
            <a:r>
              <a:rPr sz="5400" spc="-65" dirty="0"/>
              <a:t>R</a:t>
            </a:r>
            <a:r>
              <a:rPr sz="5400" dirty="0"/>
              <a:t>C</a:t>
            </a:r>
            <a:endParaRPr sz="5400"/>
          </a:p>
        </p:txBody>
      </p:sp>
      <p:sp>
        <p:nvSpPr>
          <p:cNvPr id="6" name="object 6"/>
          <p:cNvSpPr txBox="1"/>
          <p:nvPr/>
        </p:nvSpPr>
        <p:spPr>
          <a:xfrm>
            <a:off x="910844" y="2910443"/>
            <a:ext cx="9809480" cy="12700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820"/>
              </a:spcBef>
              <a:buClr>
                <a:srgbClr val="F99531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15" dirty="0">
                <a:solidFill>
                  <a:srgbClr val="8A8D96"/>
                </a:solidFill>
                <a:latin typeface="Calibri"/>
                <a:cs typeface="Calibri"/>
              </a:rPr>
              <a:t>Understand</a:t>
            </a:r>
            <a:r>
              <a:rPr sz="2400" spc="1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8A8D96"/>
                </a:solidFill>
                <a:latin typeface="Calibri"/>
                <a:cs typeface="Calibri"/>
              </a:rPr>
              <a:t>the</a:t>
            </a:r>
            <a:r>
              <a:rPr sz="2400" spc="1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8A8D96"/>
                </a:solidFill>
                <a:latin typeface="Calibri"/>
                <a:cs typeface="Calibri"/>
              </a:rPr>
              <a:t>patient</a:t>
            </a:r>
            <a:r>
              <a:rPr sz="2400" spc="1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8A8D96"/>
                </a:solidFill>
                <a:latin typeface="Calibri"/>
                <a:cs typeface="Calibri"/>
              </a:rPr>
              <a:t>engagement</a:t>
            </a:r>
            <a:endParaRPr sz="2400">
              <a:latin typeface="Calibri"/>
              <a:cs typeface="Calibri"/>
            </a:endParaRPr>
          </a:p>
          <a:p>
            <a:pPr marL="469900" marR="5080" indent="-457834">
              <a:lnSpc>
                <a:spcPts val="2590"/>
              </a:lnSpc>
              <a:spcBef>
                <a:spcPts val="1050"/>
              </a:spcBef>
              <a:buClr>
                <a:srgbClr val="F99531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solidFill>
                  <a:srgbClr val="8A8D96"/>
                </a:solidFill>
                <a:latin typeface="Calibri"/>
                <a:cs typeface="Calibri"/>
                <a:hlinkClick r:id="rId4"/>
              </a:rPr>
              <a:t>Planning</a:t>
            </a:r>
            <a:r>
              <a:rPr sz="2400" spc="-20" dirty="0">
                <a:solidFill>
                  <a:srgbClr val="8A8D96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400" spc="-5" dirty="0">
                <a:solidFill>
                  <a:srgbClr val="8A8D96"/>
                </a:solidFill>
                <a:latin typeface="Calibri"/>
                <a:cs typeface="Calibri"/>
                <a:hlinkClick r:id="rId4"/>
              </a:rPr>
              <a:t>of</a:t>
            </a:r>
            <a:r>
              <a:rPr sz="2400" spc="20" dirty="0">
                <a:solidFill>
                  <a:srgbClr val="8A8D96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400" spc="-5" dirty="0">
                <a:solidFill>
                  <a:srgbClr val="8A8D96"/>
                </a:solidFill>
                <a:latin typeface="Calibri"/>
                <a:cs typeface="Calibri"/>
                <a:hlinkClick r:id="rId4"/>
              </a:rPr>
              <a:t>the </a:t>
            </a:r>
            <a:r>
              <a:rPr sz="2400" spc="-20" dirty="0">
                <a:solidFill>
                  <a:srgbClr val="8A8D96"/>
                </a:solidFill>
                <a:latin typeface="Calibri"/>
                <a:cs typeface="Calibri"/>
                <a:hlinkClick r:id="rId4"/>
              </a:rPr>
              <a:t>event:</a:t>
            </a:r>
            <a:r>
              <a:rPr sz="2400" spc="80" dirty="0">
                <a:solidFill>
                  <a:srgbClr val="8A8D96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400" spc="-5" dirty="0">
                <a:solidFill>
                  <a:srgbClr val="8A8D96"/>
                </a:solidFill>
                <a:latin typeface="Calibri"/>
                <a:cs typeface="Calibri"/>
                <a:hlinkClick r:id="rId4"/>
              </a:rPr>
              <a:t>“</a:t>
            </a:r>
            <a:r>
              <a:rPr sz="2400" u="heavy" spc="-5" dirty="0">
                <a:solidFill>
                  <a:srgbClr val="1E2850"/>
                </a:solidFill>
                <a:uFill>
                  <a:solidFill>
                    <a:srgbClr val="1E2850"/>
                  </a:solidFill>
                </a:uFill>
                <a:latin typeface="Calibri"/>
                <a:cs typeface="Calibri"/>
                <a:hlinkClick r:id="rId4"/>
              </a:rPr>
              <a:t>Enhancement </a:t>
            </a:r>
            <a:r>
              <a:rPr sz="2400" u="heavy" spc="-50" dirty="0">
                <a:solidFill>
                  <a:srgbClr val="1E2850"/>
                </a:solidFill>
                <a:uFill>
                  <a:solidFill>
                    <a:srgbClr val="1E2850"/>
                  </a:solidFill>
                </a:uFill>
                <a:latin typeface="Calibri"/>
                <a:cs typeface="Calibri"/>
                <a:hlinkClick r:id="rId4"/>
              </a:rPr>
              <a:t>EUPATI</a:t>
            </a:r>
            <a:r>
              <a:rPr sz="2400" u="heavy" spc="-95" dirty="0">
                <a:solidFill>
                  <a:srgbClr val="1E2850"/>
                </a:solidFill>
                <a:uFill>
                  <a:solidFill>
                    <a:srgbClr val="1E2850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400" u="heavy" spc="-10" dirty="0">
                <a:solidFill>
                  <a:srgbClr val="1E2850"/>
                </a:solidFill>
                <a:uFill>
                  <a:solidFill>
                    <a:srgbClr val="1E2850"/>
                  </a:solidFill>
                </a:uFill>
                <a:latin typeface="Calibri"/>
                <a:cs typeface="Calibri"/>
                <a:hlinkClick r:id="rId4"/>
              </a:rPr>
              <a:t>industry</a:t>
            </a:r>
            <a:r>
              <a:rPr sz="2400" u="heavy" spc="65" dirty="0">
                <a:solidFill>
                  <a:srgbClr val="1E2850"/>
                </a:solidFill>
                <a:uFill>
                  <a:solidFill>
                    <a:srgbClr val="1E2850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400" u="heavy" spc="-5" dirty="0">
                <a:solidFill>
                  <a:srgbClr val="1E2850"/>
                </a:solidFill>
                <a:uFill>
                  <a:solidFill>
                    <a:srgbClr val="1E2850"/>
                  </a:solidFill>
                </a:uFill>
                <a:latin typeface="Calibri"/>
                <a:cs typeface="Calibri"/>
                <a:hlinkClick r:id="rId4"/>
              </a:rPr>
              <a:t>guidance:</a:t>
            </a:r>
            <a:r>
              <a:rPr sz="2400" u="heavy" spc="-25" dirty="0">
                <a:solidFill>
                  <a:srgbClr val="1E2850"/>
                </a:solidFill>
                <a:uFill>
                  <a:solidFill>
                    <a:srgbClr val="1E2850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400" u="heavy" spc="-30" dirty="0">
                <a:solidFill>
                  <a:srgbClr val="1E2850"/>
                </a:solidFill>
                <a:uFill>
                  <a:solidFill>
                    <a:srgbClr val="1E2850"/>
                  </a:solidFill>
                </a:uFill>
                <a:latin typeface="Calibri"/>
                <a:cs typeface="Calibri"/>
                <a:hlinkClick r:id="rId4"/>
              </a:rPr>
              <a:t>Events</a:t>
            </a:r>
            <a:r>
              <a:rPr sz="2400" u="heavy" spc="75" dirty="0">
                <a:solidFill>
                  <a:srgbClr val="1E2850"/>
                </a:solidFill>
                <a:uFill>
                  <a:solidFill>
                    <a:srgbClr val="1E2850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400" u="heavy" dirty="0">
                <a:solidFill>
                  <a:srgbClr val="1E2850"/>
                </a:solidFill>
                <a:uFill>
                  <a:solidFill>
                    <a:srgbClr val="1E2850"/>
                  </a:solidFill>
                </a:uFill>
                <a:latin typeface="Calibri"/>
                <a:cs typeface="Calibri"/>
                <a:hlinkClick r:id="rId4"/>
              </a:rPr>
              <a:t>and </a:t>
            </a:r>
            <a:r>
              <a:rPr sz="2400" spc="-530" dirty="0">
                <a:solidFill>
                  <a:srgbClr val="1E285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400" u="heavy" spc="-5" dirty="0">
                <a:solidFill>
                  <a:srgbClr val="1E2850"/>
                </a:solidFill>
                <a:uFill>
                  <a:solidFill>
                    <a:srgbClr val="1E2850"/>
                  </a:solidFill>
                </a:uFill>
                <a:latin typeface="Calibri"/>
                <a:cs typeface="Calibri"/>
                <a:hlinkClick r:id="rId4"/>
              </a:rPr>
              <a:t>hospitality</a:t>
            </a:r>
            <a:r>
              <a:rPr sz="2400" spc="-5" dirty="0">
                <a:solidFill>
                  <a:srgbClr val="8A8D96"/>
                </a:solidFill>
                <a:latin typeface="Calibri"/>
                <a:cs typeface="Calibri"/>
                <a:hlinkClick r:id="rId4"/>
              </a:rPr>
              <a:t>”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3783" y="562355"/>
            <a:ext cx="6245352" cy="14630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473159"/>
            <a:ext cx="7858125" cy="35852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200" spc="-5" dirty="0">
                <a:solidFill>
                  <a:srgbClr val="8A8D96"/>
                </a:solidFill>
                <a:latin typeface="Calibri"/>
                <a:cs typeface="Calibri"/>
              </a:rPr>
              <a:t>29</a:t>
            </a:r>
            <a:r>
              <a:rPr sz="220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8A8D96"/>
                </a:solidFill>
                <a:latin typeface="Calibri"/>
                <a:cs typeface="Calibri"/>
              </a:rPr>
              <a:t>participants</a:t>
            </a:r>
            <a:r>
              <a:rPr sz="2200" spc="4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8A8D96"/>
                </a:solidFill>
                <a:latin typeface="Calibri"/>
                <a:cs typeface="Calibri"/>
              </a:rPr>
              <a:t>on-site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55"/>
              </a:spcBef>
              <a:buClr>
                <a:srgbClr val="F99531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20" dirty="0">
                <a:solidFill>
                  <a:srgbClr val="8A8D96"/>
                </a:solidFill>
                <a:latin typeface="Calibri"/>
                <a:cs typeface="Calibri"/>
              </a:rPr>
              <a:t>Researchers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95"/>
              </a:spcBef>
              <a:buClr>
                <a:srgbClr val="F99531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8A8D96"/>
                </a:solidFill>
                <a:latin typeface="Calibri"/>
                <a:cs typeface="Calibri"/>
              </a:rPr>
              <a:t>Clinicians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59"/>
              </a:spcBef>
              <a:buClr>
                <a:srgbClr val="F99531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20" dirty="0">
                <a:solidFill>
                  <a:srgbClr val="8A8D96"/>
                </a:solidFill>
                <a:latin typeface="Calibri"/>
                <a:cs typeface="Calibri"/>
              </a:rPr>
              <a:t>Patient/organization/association</a:t>
            </a:r>
            <a:r>
              <a:rPr sz="2200" spc="114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8A8D96"/>
                </a:solidFill>
                <a:latin typeface="Calibri"/>
                <a:cs typeface="Calibri"/>
              </a:rPr>
              <a:t>representatives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95"/>
              </a:spcBef>
              <a:buClr>
                <a:srgbClr val="F99531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45" dirty="0">
                <a:solidFill>
                  <a:srgbClr val="8A8D96"/>
                </a:solidFill>
                <a:latin typeface="Calibri"/>
                <a:cs typeface="Calibri"/>
              </a:rPr>
              <a:t>EATRIS</a:t>
            </a:r>
            <a:r>
              <a:rPr sz="2200" spc="2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8A8D96"/>
                </a:solidFill>
                <a:latin typeface="Calibri"/>
                <a:cs typeface="Calibri"/>
              </a:rPr>
              <a:t>Latvia</a:t>
            </a:r>
            <a:r>
              <a:rPr sz="220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8A8D96"/>
                </a:solidFill>
                <a:latin typeface="Calibri"/>
                <a:cs typeface="Calibri"/>
              </a:rPr>
              <a:t>node</a:t>
            </a:r>
            <a:r>
              <a:rPr sz="2200" spc="1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8A8D96"/>
                </a:solidFill>
                <a:latin typeface="Calibri"/>
                <a:cs typeface="Calibri"/>
              </a:rPr>
              <a:t>leaders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55"/>
              </a:spcBef>
              <a:buClr>
                <a:srgbClr val="F99531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solidFill>
                  <a:srgbClr val="8A8D96"/>
                </a:solidFill>
                <a:latin typeface="Calibri"/>
                <a:cs typeface="Calibri"/>
              </a:rPr>
              <a:t>Ministry</a:t>
            </a:r>
            <a:r>
              <a:rPr sz="2200" spc="5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8A8D96"/>
                </a:solidFill>
                <a:latin typeface="Calibri"/>
                <a:cs typeface="Calibri"/>
              </a:rPr>
              <a:t>of</a:t>
            </a:r>
            <a:r>
              <a:rPr sz="2200" spc="1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8A8D96"/>
                </a:solidFill>
                <a:latin typeface="Calibri"/>
                <a:cs typeface="Calibri"/>
              </a:rPr>
              <a:t>Education</a:t>
            </a:r>
            <a:r>
              <a:rPr sz="2200" spc="3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8A8D96"/>
                </a:solidFill>
                <a:latin typeface="Calibri"/>
                <a:cs typeface="Calibri"/>
              </a:rPr>
              <a:t>and</a:t>
            </a:r>
            <a:r>
              <a:rPr sz="220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8A8D96"/>
                </a:solidFill>
                <a:latin typeface="Calibri"/>
                <a:cs typeface="Calibri"/>
              </a:rPr>
              <a:t>Science</a:t>
            </a:r>
            <a:r>
              <a:rPr sz="220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8A8D96"/>
                </a:solidFill>
                <a:latin typeface="Calibri"/>
                <a:cs typeface="Calibri"/>
              </a:rPr>
              <a:t>of</a:t>
            </a:r>
            <a:r>
              <a:rPr sz="2200" spc="1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8A8D96"/>
                </a:solidFill>
                <a:latin typeface="Calibri"/>
                <a:cs typeface="Calibri"/>
              </a:rPr>
              <a:t>the</a:t>
            </a:r>
            <a:r>
              <a:rPr sz="2200" spc="2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8A8D96"/>
                </a:solidFill>
                <a:latin typeface="Calibri"/>
                <a:cs typeface="Calibri"/>
              </a:rPr>
              <a:t>Republic</a:t>
            </a:r>
            <a:r>
              <a:rPr sz="2200" spc="1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8A8D96"/>
                </a:solidFill>
                <a:latin typeface="Calibri"/>
                <a:cs typeface="Calibri"/>
              </a:rPr>
              <a:t>of</a:t>
            </a:r>
            <a:r>
              <a:rPr sz="2200" spc="1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8A8D96"/>
                </a:solidFill>
                <a:latin typeface="Calibri"/>
                <a:cs typeface="Calibri"/>
              </a:rPr>
              <a:t>Latvia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95"/>
              </a:spcBef>
              <a:buClr>
                <a:srgbClr val="F99531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8A8D96"/>
                </a:solidFill>
                <a:latin typeface="Calibri"/>
                <a:cs typeface="Calibri"/>
              </a:rPr>
              <a:t>Latvia</a:t>
            </a:r>
            <a:r>
              <a:rPr sz="2200" spc="-1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8A8D96"/>
                </a:solidFill>
                <a:latin typeface="Calibri"/>
                <a:cs typeface="Calibri"/>
              </a:rPr>
              <a:t>in </a:t>
            </a:r>
            <a:r>
              <a:rPr sz="2200" spc="-10" dirty="0">
                <a:solidFill>
                  <a:srgbClr val="8A8D96"/>
                </a:solidFill>
                <a:latin typeface="Calibri"/>
                <a:cs typeface="Calibri"/>
              </a:rPr>
              <a:t>Clinical</a:t>
            </a:r>
            <a:r>
              <a:rPr sz="2200" spc="-30" dirty="0">
                <a:solidFill>
                  <a:srgbClr val="8A8D96"/>
                </a:solidFill>
                <a:latin typeface="Calibri"/>
                <a:cs typeface="Calibri"/>
              </a:rPr>
              <a:t> Trials</a:t>
            </a:r>
            <a:r>
              <a:rPr sz="2200" spc="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8A8D96"/>
                </a:solidFill>
                <a:latin typeface="Calibri"/>
                <a:cs typeface="Calibri"/>
              </a:rPr>
              <a:t>Unit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462780" algn="l"/>
              </a:tabLst>
            </a:pPr>
            <a:r>
              <a:rPr sz="2200" spc="-20" dirty="0">
                <a:solidFill>
                  <a:srgbClr val="8A8D96"/>
                </a:solidFill>
                <a:latin typeface="Calibri"/>
                <a:cs typeface="Calibri"/>
              </a:rPr>
              <a:t>Overall</a:t>
            </a:r>
            <a:r>
              <a:rPr sz="2200" spc="3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8A8D96"/>
                </a:solidFill>
                <a:latin typeface="Calibri"/>
                <a:cs typeface="Calibri"/>
              </a:rPr>
              <a:t>assessment</a:t>
            </a:r>
            <a:r>
              <a:rPr sz="2200" spc="6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8A8D96"/>
                </a:solidFill>
                <a:latin typeface="Calibri"/>
                <a:cs typeface="Calibri"/>
              </a:rPr>
              <a:t>of</a:t>
            </a:r>
            <a:r>
              <a:rPr sz="2200" spc="1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8A8D96"/>
                </a:solidFill>
                <a:latin typeface="Calibri"/>
                <a:cs typeface="Calibri"/>
              </a:rPr>
              <a:t>the</a:t>
            </a:r>
            <a:r>
              <a:rPr sz="2200" spc="-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8A8D96"/>
                </a:solidFill>
                <a:latin typeface="Calibri"/>
                <a:cs typeface="Calibri"/>
              </a:rPr>
              <a:t>event</a:t>
            </a:r>
            <a:r>
              <a:rPr sz="2200" spc="9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8A8D96"/>
                </a:solidFill>
                <a:latin typeface="Calibri"/>
                <a:cs typeface="Calibri"/>
              </a:rPr>
              <a:t>-</a:t>
            </a:r>
            <a:r>
              <a:rPr sz="2200" spc="-1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8A8D96"/>
                </a:solidFill>
                <a:latin typeface="Calibri"/>
                <a:cs typeface="Calibri"/>
              </a:rPr>
              <a:t>4.75	</a:t>
            </a:r>
            <a:r>
              <a:rPr sz="2200" dirty="0">
                <a:solidFill>
                  <a:srgbClr val="8A8D96"/>
                </a:solidFill>
                <a:latin typeface="Calibri"/>
                <a:cs typeface="Calibri"/>
              </a:rPr>
              <a:t>(1</a:t>
            </a:r>
            <a:r>
              <a:rPr sz="2200" spc="-2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8A8D96"/>
                </a:solidFill>
                <a:latin typeface="Calibri"/>
                <a:cs typeface="Calibri"/>
              </a:rPr>
              <a:t>=</a:t>
            </a:r>
            <a:r>
              <a:rPr sz="2200" spc="2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8A8D96"/>
                </a:solidFill>
                <a:latin typeface="Calibri"/>
                <a:cs typeface="Calibri"/>
              </a:rPr>
              <a:t>insufficient;</a:t>
            </a:r>
            <a:r>
              <a:rPr sz="2200" spc="3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8A8D96"/>
                </a:solidFill>
                <a:latin typeface="Calibri"/>
                <a:cs typeface="Calibri"/>
              </a:rPr>
              <a:t>5</a:t>
            </a:r>
            <a:r>
              <a:rPr sz="2200" spc="-3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8A8D96"/>
                </a:solidFill>
                <a:latin typeface="Calibri"/>
                <a:cs typeface="Calibri"/>
              </a:rPr>
              <a:t>=</a:t>
            </a:r>
            <a:r>
              <a:rPr sz="2200" spc="3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8A8D96"/>
                </a:solidFill>
                <a:latin typeface="Calibri"/>
                <a:cs typeface="Calibri"/>
              </a:rPr>
              <a:t>excellent)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64223" y="0"/>
            <a:ext cx="5828030" cy="3237230"/>
            <a:chOff x="6364223" y="0"/>
            <a:chExt cx="5828030" cy="3237230"/>
          </a:xfrm>
        </p:grpSpPr>
        <p:sp>
          <p:nvSpPr>
            <p:cNvPr id="3" name="object 3"/>
            <p:cNvSpPr/>
            <p:nvPr/>
          </p:nvSpPr>
          <p:spPr>
            <a:xfrm>
              <a:off x="6364223" y="0"/>
              <a:ext cx="3882390" cy="3237230"/>
            </a:xfrm>
            <a:custGeom>
              <a:avLst/>
              <a:gdLst/>
              <a:ahLst/>
              <a:cxnLst/>
              <a:rect l="l" t="t" r="r" b="b"/>
              <a:pathLst>
                <a:path w="3882390" h="3237230">
                  <a:moveTo>
                    <a:pt x="1295780" y="0"/>
                  </a:moveTo>
                  <a:lnTo>
                    <a:pt x="0" y="0"/>
                  </a:lnTo>
                  <a:lnTo>
                    <a:pt x="1289303" y="1290447"/>
                  </a:lnTo>
                  <a:lnTo>
                    <a:pt x="1938274" y="641985"/>
                  </a:lnTo>
                  <a:lnTo>
                    <a:pt x="1295780" y="0"/>
                  </a:lnTo>
                  <a:close/>
                </a:path>
                <a:path w="3882390" h="3237230">
                  <a:moveTo>
                    <a:pt x="3234181" y="1940052"/>
                  </a:moveTo>
                  <a:lnTo>
                    <a:pt x="2586228" y="2588514"/>
                  </a:lnTo>
                  <a:lnTo>
                    <a:pt x="3234181" y="3236976"/>
                  </a:lnTo>
                  <a:lnTo>
                    <a:pt x="3882008" y="2588514"/>
                  </a:lnTo>
                  <a:lnTo>
                    <a:pt x="3234181" y="1940052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04303" y="1289303"/>
              <a:ext cx="1945005" cy="1948180"/>
            </a:xfrm>
            <a:custGeom>
              <a:avLst/>
              <a:gdLst/>
              <a:ahLst/>
              <a:cxnLst/>
              <a:rect l="l" t="t" r="r" b="b"/>
              <a:pathLst>
                <a:path w="1945004" h="1948180">
                  <a:moveTo>
                    <a:pt x="647826" y="0"/>
                  </a:moveTo>
                  <a:lnTo>
                    <a:pt x="0" y="649986"/>
                  </a:lnTo>
                  <a:lnTo>
                    <a:pt x="1296797" y="1947672"/>
                  </a:lnTo>
                  <a:lnTo>
                    <a:pt x="1944624" y="1298829"/>
                  </a:lnTo>
                  <a:lnTo>
                    <a:pt x="647826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55023" y="0"/>
              <a:ext cx="1286510" cy="641985"/>
            </a:xfrm>
            <a:custGeom>
              <a:avLst/>
              <a:gdLst/>
              <a:ahLst/>
              <a:cxnLst/>
              <a:rect l="l" t="t" r="r" b="b"/>
              <a:pathLst>
                <a:path w="1286509" h="641985">
                  <a:moveTo>
                    <a:pt x="1286255" y="0"/>
                  </a:moveTo>
                  <a:lnTo>
                    <a:pt x="0" y="0"/>
                  </a:lnTo>
                  <a:lnTo>
                    <a:pt x="642620" y="641985"/>
                  </a:lnTo>
                  <a:lnTo>
                    <a:pt x="1286255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53527" y="643127"/>
              <a:ext cx="1945005" cy="1945005"/>
            </a:xfrm>
            <a:custGeom>
              <a:avLst/>
              <a:gdLst/>
              <a:ahLst/>
              <a:cxnLst/>
              <a:rect l="l" t="t" r="r" b="b"/>
              <a:pathLst>
                <a:path w="1945004" h="1945005">
                  <a:moveTo>
                    <a:pt x="648970" y="0"/>
                  </a:moveTo>
                  <a:lnTo>
                    <a:pt x="0" y="647826"/>
                  </a:lnTo>
                  <a:lnTo>
                    <a:pt x="1296797" y="1944624"/>
                  </a:lnTo>
                  <a:lnTo>
                    <a:pt x="1944624" y="1296797"/>
                  </a:lnTo>
                  <a:lnTo>
                    <a:pt x="64897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98151" y="643127"/>
              <a:ext cx="2593975" cy="2593975"/>
            </a:xfrm>
            <a:custGeom>
              <a:avLst/>
              <a:gdLst/>
              <a:ahLst/>
              <a:cxnLst/>
              <a:rect l="l" t="t" r="r" b="b"/>
              <a:pathLst>
                <a:path w="2593975" h="2593975">
                  <a:moveTo>
                    <a:pt x="1296416" y="0"/>
                  </a:moveTo>
                  <a:lnTo>
                    <a:pt x="0" y="1297432"/>
                  </a:lnTo>
                  <a:lnTo>
                    <a:pt x="1296416" y="2593848"/>
                  </a:lnTo>
                  <a:lnTo>
                    <a:pt x="2593848" y="1297432"/>
                  </a:lnTo>
                  <a:lnTo>
                    <a:pt x="1296416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55547" y="1937004"/>
            <a:ext cx="2133600" cy="4445"/>
          </a:xfrm>
          <a:custGeom>
            <a:avLst/>
            <a:gdLst/>
            <a:ahLst/>
            <a:cxnLst/>
            <a:rect l="l" t="t" r="r" b="b"/>
            <a:pathLst>
              <a:path w="2133600" h="4444">
                <a:moveTo>
                  <a:pt x="0" y="0"/>
                </a:moveTo>
                <a:lnTo>
                  <a:pt x="2133600" y="3937"/>
                </a:lnTo>
              </a:path>
            </a:pathLst>
          </a:custGeom>
          <a:ln w="100584">
            <a:solidFill>
              <a:srgbClr val="7BA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65220" y="1940051"/>
            <a:ext cx="2133600" cy="4445"/>
          </a:xfrm>
          <a:custGeom>
            <a:avLst/>
            <a:gdLst/>
            <a:ahLst/>
            <a:cxnLst/>
            <a:rect l="l" t="t" r="r" b="b"/>
            <a:pathLst>
              <a:path w="2133600" h="4444">
                <a:moveTo>
                  <a:pt x="0" y="0"/>
                </a:moveTo>
                <a:lnTo>
                  <a:pt x="2133600" y="3937"/>
                </a:lnTo>
              </a:path>
            </a:pathLst>
          </a:custGeom>
          <a:ln w="100584">
            <a:solidFill>
              <a:srgbClr val="7BA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5547" y="4250435"/>
            <a:ext cx="2133600" cy="4445"/>
          </a:xfrm>
          <a:custGeom>
            <a:avLst/>
            <a:gdLst/>
            <a:ahLst/>
            <a:cxnLst/>
            <a:rect l="l" t="t" r="r" b="b"/>
            <a:pathLst>
              <a:path w="2133600" h="4445">
                <a:moveTo>
                  <a:pt x="0" y="0"/>
                </a:moveTo>
                <a:lnTo>
                  <a:pt x="2133600" y="3937"/>
                </a:lnTo>
              </a:path>
            </a:pathLst>
          </a:custGeom>
          <a:ln w="100584">
            <a:solidFill>
              <a:srgbClr val="7BA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65220" y="4253484"/>
            <a:ext cx="2133600" cy="4445"/>
          </a:xfrm>
          <a:custGeom>
            <a:avLst/>
            <a:gdLst/>
            <a:ahLst/>
            <a:cxnLst/>
            <a:rect l="l" t="t" r="r" b="b"/>
            <a:pathLst>
              <a:path w="2133600" h="4445">
                <a:moveTo>
                  <a:pt x="0" y="0"/>
                </a:moveTo>
                <a:lnTo>
                  <a:pt x="2133600" y="3937"/>
                </a:lnTo>
              </a:path>
            </a:pathLst>
          </a:custGeom>
          <a:ln w="100584">
            <a:solidFill>
              <a:srgbClr val="7BA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68796" y="4253484"/>
            <a:ext cx="2133600" cy="4445"/>
          </a:xfrm>
          <a:custGeom>
            <a:avLst/>
            <a:gdLst/>
            <a:ahLst/>
            <a:cxnLst/>
            <a:rect l="l" t="t" r="r" b="b"/>
            <a:pathLst>
              <a:path w="2133600" h="4445">
                <a:moveTo>
                  <a:pt x="0" y="0"/>
                </a:moveTo>
                <a:lnTo>
                  <a:pt x="2133600" y="3937"/>
                </a:lnTo>
              </a:path>
            </a:pathLst>
          </a:custGeom>
          <a:ln w="100584">
            <a:solidFill>
              <a:srgbClr val="7BA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51687" y="791667"/>
            <a:ext cx="27933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39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4400" b="1" spc="-45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4400" b="1" spc="-28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4400" b="1" spc="-38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4400" b="1" spc="-42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4400" b="1" spc="1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4400" b="1" spc="-3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4400" b="1" spc="-44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4400" b="1" spc="-38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0104" y="2192273"/>
            <a:ext cx="1727835" cy="687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7BA654"/>
                </a:solidFill>
                <a:latin typeface="Franklin Gothic Medium"/>
                <a:cs typeface="Franklin Gothic Medium"/>
              </a:rPr>
              <a:t>Anca</a:t>
            </a:r>
            <a:r>
              <a:rPr sz="1800" spc="-20" dirty="0">
                <a:solidFill>
                  <a:srgbClr val="7BA654"/>
                </a:solidFill>
                <a:latin typeface="Franklin Gothic Medium"/>
                <a:cs typeface="Franklin Gothic Medium"/>
              </a:rPr>
              <a:t> </a:t>
            </a:r>
            <a:r>
              <a:rPr sz="1800" spc="-45" dirty="0">
                <a:solidFill>
                  <a:srgbClr val="7BA654"/>
                </a:solidFill>
                <a:latin typeface="Franklin Gothic Medium"/>
                <a:cs typeface="Franklin Gothic Medium"/>
              </a:rPr>
              <a:t>Toma</a:t>
            </a:r>
            <a:endParaRPr sz="1800" dirty="0">
              <a:latin typeface="Franklin Gothic Medium"/>
              <a:cs typeface="Franklin Gothic Medium"/>
            </a:endParaRPr>
          </a:p>
          <a:p>
            <a:pPr marL="12700" algn="just">
              <a:lnSpc>
                <a:spcPct val="100000"/>
              </a:lnSpc>
              <a:spcBef>
                <a:spcPts val="1370"/>
              </a:spcBef>
            </a:pPr>
            <a:r>
              <a:rPr sz="1400" spc="-20" dirty="0">
                <a:latin typeface="Franklin Gothic Medium"/>
                <a:cs typeface="Franklin Gothic Medium"/>
              </a:rPr>
              <a:t>Executive</a:t>
            </a:r>
            <a:r>
              <a:rPr sz="1400" spc="5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Director,</a:t>
            </a:r>
            <a:r>
              <a:rPr sz="1400" spc="-2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EPF</a:t>
            </a: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51250" y="2192273"/>
            <a:ext cx="1686560" cy="900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0" dirty="0">
                <a:solidFill>
                  <a:srgbClr val="7BA654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7BA654"/>
                </a:solidFill>
                <a:latin typeface="Arial"/>
                <a:cs typeface="Arial"/>
              </a:rPr>
              <a:t>l</a:t>
            </a:r>
            <a:r>
              <a:rPr sz="1800" b="1" spc="-30" dirty="0">
                <a:solidFill>
                  <a:srgbClr val="7BA654"/>
                </a:solidFill>
                <a:latin typeface="Arial"/>
                <a:cs typeface="Arial"/>
              </a:rPr>
              <a:t>i</a:t>
            </a:r>
            <a:r>
              <a:rPr sz="1800" b="1" spc="-25" dirty="0">
                <a:solidFill>
                  <a:srgbClr val="7BA654"/>
                </a:solidFill>
                <a:latin typeface="Arial"/>
                <a:cs typeface="Arial"/>
              </a:rPr>
              <a:t>i</a:t>
            </a:r>
            <a:r>
              <a:rPr sz="1800" b="1" spc="-150" dirty="0">
                <a:solidFill>
                  <a:srgbClr val="7BA654"/>
                </a:solidFill>
                <a:latin typeface="Arial"/>
                <a:cs typeface="Arial"/>
              </a:rPr>
              <a:t>s</a:t>
            </a:r>
            <a:r>
              <a:rPr sz="1800" b="1" spc="-125" dirty="0">
                <a:solidFill>
                  <a:srgbClr val="7BA654"/>
                </a:solidFill>
                <a:latin typeface="Arial"/>
                <a:cs typeface="Arial"/>
              </a:rPr>
              <a:t> </a:t>
            </a:r>
            <a:r>
              <a:rPr b="1" spc="-30" dirty="0">
                <a:solidFill>
                  <a:srgbClr val="7BA654"/>
                </a:solidFill>
                <a:latin typeface="Arial"/>
                <a:cs typeface="Arial"/>
              </a:rPr>
              <a:t>Keidong</a:t>
            </a:r>
          </a:p>
          <a:p>
            <a:pPr marL="12700" marR="5080">
              <a:lnSpc>
                <a:spcPct val="100000"/>
              </a:lnSpc>
              <a:spcBef>
                <a:spcPts val="1370"/>
              </a:spcBef>
            </a:pPr>
            <a:r>
              <a:rPr lang="en-US" sz="1400" spc="-25" dirty="0">
                <a:latin typeface="Franklin Gothic Medium"/>
              </a:rPr>
              <a:t>EATRIS Member Engagement Officer</a:t>
            </a:r>
            <a:endParaRPr sz="1400" spc="-25" dirty="0">
              <a:latin typeface="Franklin Gothic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0104" y="4506214"/>
            <a:ext cx="22602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0" dirty="0">
                <a:solidFill>
                  <a:srgbClr val="7BA654"/>
                </a:solidFill>
                <a:latin typeface="Arial"/>
                <a:cs typeface="Arial"/>
              </a:rPr>
              <a:t>Giorgi</a:t>
            </a:r>
            <a:r>
              <a:rPr lang="en-US" b="1" spc="-100" dirty="0">
                <a:solidFill>
                  <a:srgbClr val="7BA654"/>
                </a:solidFill>
                <a:latin typeface="Arial"/>
                <a:cs typeface="Arial"/>
              </a:rPr>
              <a:t>o</a:t>
            </a:r>
            <a:r>
              <a:rPr b="1" spc="-100" dirty="0">
                <a:solidFill>
                  <a:srgbClr val="7BA654"/>
                </a:solidFill>
                <a:latin typeface="Arial"/>
                <a:cs typeface="Arial"/>
              </a:rPr>
              <a:t> </a:t>
            </a:r>
            <a:r>
              <a:rPr b="1" spc="-30" dirty="0">
                <a:solidFill>
                  <a:srgbClr val="7BA654"/>
                </a:solidFill>
                <a:latin typeface="Arial"/>
                <a:cs typeface="Arial"/>
              </a:rPr>
              <a:t>Barbareschi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651250" y="4506214"/>
            <a:ext cx="2444750" cy="84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solidFill>
                  <a:srgbClr val="7BA654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7BA654"/>
                </a:solidFill>
                <a:latin typeface="Arial"/>
                <a:cs typeface="Arial"/>
              </a:rPr>
              <a:t>a</a:t>
            </a:r>
            <a:r>
              <a:rPr sz="1800" b="1" spc="-100" dirty="0">
                <a:solidFill>
                  <a:srgbClr val="7BA654"/>
                </a:solidFill>
                <a:latin typeface="Arial"/>
                <a:cs typeface="Arial"/>
              </a:rPr>
              <a:t>n</a:t>
            </a:r>
            <a:r>
              <a:rPr sz="1800" b="1" spc="40" dirty="0">
                <a:solidFill>
                  <a:srgbClr val="7BA654"/>
                </a:solidFill>
                <a:latin typeface="Arial"/>
                <a:cs typeface="Arial"/>
              </a:rPr>
              <a:t>t</a:t>
            </a:r>
            <a:r>
              <a:rPr sz="1800" b="1" spc="-30" dirty="0">
                <a:solidFill>
                  <a:srgbClr val="7BA654"/>
                </a:solidFill>
                <a:latin typeface="Arial"/>
                <a:cs typeface="Arial"/>
              </a:rPr>
              <a:t>a</a:t>
            </a:r>
            <a:r>
              <a:rPr sz="1800" b="1" spc="-135" dirty="0">
                <a:solidFill>
                  <a:srgbClr val="7BA654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7BA654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7BA654"/>
                </a:solidFill>
                <a:latin typeface="Arial"/>
                <a:cs typeface="Arial"/>
              </a:rPr>
              <a:t>a</a:t>
            </a:r>
            <a:r>
              <a:rPr sz="1800" b="1" spc="-140" dirty="0">
                <a:solidFill>
                  <a:srgbClr val="7BA654"/>
                </a:solidFill>
                <a:latin typeface="Arial"/>
                <a:cs typeface="Arial"/>
              </a:rPr>
              <a:t>s</a:t>
            </a:r>
            <a:r>
              <a:rPr sz="1800" b="1" spc="-5" dirty="0">
                <a:solidFill>
                  <a:srgbClr val="7BA654"/>
                </a:solidFill>
                <a:latin typeface="Arial"/>
                <a:cs typeface="Arial"/>
              </a:rPr>
              <a:t>a</a:t>
            </a:r>
            <a:r>
              <a:rPr sz="1800" b="1" spc="-140" dirty="0">
                <a:solidFill>
                  <a:srgbClr val="7BA654"/>
                </a:solidFill>
                <a:latin typeface="Arial"/>
                <a:cs typeface="Arial"/>
              </a:rPr>
              <a:t>-</a:t>
            </a:r>
            <a:r>
              <a:rPr sz="1800" b="1" spc="-55" dirty="0" err="1">
                <a:solidFill>
                  <a:srgbClr val="7BA654"/>
                </a:solidFill>
                <a:latin typeface="Arial"/>
                <a:cs typeface="Arial"/>
              </a:rPr>
              <a:t>Dzelzkaleja</a:t>
            </a:r>
            <a:endParaRPr sz="18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484"/>
              </a:spcBef>
            </a:pPr>
            <a:r>
              <a:rPr sz="1400" spc="-25" dirty="0">
                <a:latin typeface="Franklin Gothic Medium"/>
                <a:cs typeface="Franklin Gothic Medium"/>
              </a:rPr>
              <a:t>Leading</a:t>
            </a:r>
            <a:r>
              <a:rPr sz="1400" spc="355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Researcher</a:t>
            </a:r>
            <a:endParaRPr lang="en-US" sz="1400" spc="-20" dirty="0">
              <a:latin typeface="Franklin Gothic Medium"/>
              <a:cs typeface="Franklin Gothic Medium"/>
            </a:endParaRPr>
          </a:p>
          <a:p>
            <a:pPr marL="12700" marR="5080" algn="just">
              <a:spcBef>
                <a:spcPts val="484"/>
              </a:spcBef>
            </a:pPr>
            <a:r>
              <a:rPr lang="lv-LV" sz="1400" spc="-25" dirty="0">
                <a:latin typeface="Franklin Gothic Medium"/>
              </a:rPr>
              <a:t>Riga Stradiņš University</a:t>
            </a:r>
            <a:endParaRPr lang="en-US" sz="1400" spc="-25" dirty="0">
              <a:latin typeface="Franklin Gothic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55840" y="4500117"/>
            <a:ext cx="23309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>
                <a:solidFill>
                  <a:srgbClr val="7BA654"/>
                </a:solidFill>
                <a:latin typeface="Arial"/>
                <a:cs typeface="Arial"/>
              </a:rPr>
              <a:t>David Velasco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0B8A5-E479-8FF9-9761-76B48C8D9FF3}"/>
              </a:ext>
            </a:extLst>
          </p:cNvPr>
          <p:cNvSpPr txBox="1"/>
          <p:nvPr/>
        </p:nvSpPr>
        <p:spPr>
          <a:xfrm>
            <a:off x="6337552" y="4822616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spc="-25" dirty="0">
                <a:latin typeface="Franklin Gothic Medium"/>
              </a:rPr>
              <a:t>Health Institute Carlos III, Madrid</a:t>
            </a:r>
            <a:endParaRPr lang="en-BE" sz="1400" spc="-25" dirty="0">
              <a:latin typeface="Franklin Gothic Medium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FFBBE-D781-22A0-4EFD-4DE530ED86D5}"/>
              </a:ext>
            </a:extLst>
          </p:cNvPr>
          <p:cNvSpPr txBox="1"/>
          <p:nvPr/>
        </p:nvSpPr>
        <p:spPr>
          <a:xfrm>
            <a:off x="909624" y="4825324"/>
            <a:ext cx="2362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spc="-25" dirty="0">
                <a:latin typeface="Franklin Gothic Medium"/>
              </a:rPr>
              <a:t>Programme Manager European AIDS Treatment Group</a:t>
            </a:r>
            <a:endParaRPr lang="en-BE" sz="1400" spc="-25" dirty="0">
              <a:latin typeface="Franklin Gothic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905" cy="6858000"/>
            <a:chOff x="0" y="0"/>
            <a:chExt cx="12193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3523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0111" y="269747"/>
              <a:ext cx="1815083" cy="40690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145161"/>
            <a:ext cx="20631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libri"/>
                <a:cs typeface="Calibri"/>
              </a:rPr>
              <a:t>Challenges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74392" y="937133"/>
            <a:ext cx="3859529" cy="1221105"/>
            <a:chOff x="1874392" y="937133"/>
            <a:chExt cx="3859529" cy="1221105"/>
          </a:xfrm>
        </p:grpSpPr>
        <p:sp>
          <p:nvSpPr>
            <p:cNvPr id="7" name="object 7"/>
            <p:cNvSpPr/>
            <p:nvPr/>
          </p:nvSpPr>
          <p:spPr>
            <a:xfrm>
              <a:off x="1881377" y="944118"/>
              <a:ext cx="3845560" cy="1207135"/>
            </a:xfrm>
            <a:custGeom>
              <a:avLst/>
              <a:gdLst/>
              <a:ahLst/>
              <a:cxnLst/>
              <a:rect l="l" t="t" r="r" b="b"/>
              <a:pathLst>
                <a:path w="3845560" h="1207135">
                  <a:moveTo>
                    <a:pt x="1922526" y="0"/>
                  </a:moveTo>
                  <a:lnTo>
                    <a:pt x="1852049" y="398"/>
                  </a:lnTo>
                  <a:lnTo>
                    <a:pt x="1782211" y="1583"/>
                  </a:lnTo>
                  <a:lnTo>
                    <a:pt x="1713056" y="3542"/>
                  </a:lnTo>
                  <a:lnTo>
                    <a:pt x="1644626" y="6260"/>
                  </a:lnTo>
                  <a:lnTo>
                    <a:pt x="1576965" y="9725"/>
                  </a:lnTo>
                  <a:lnTo>
                    <a:pt x="1510117" y="13922"/>
                  </a:lnTo>
                  <a:lnTo>
                    <a:pt x="1444125" y="18838"/>
                  </a:lnTo>
                  <a:lnTo>
                    <a:pt x="1379032" y="24459"/>
                  </a:lnTo>
                  <a:lnTo>
                    <a:pt x="1314882" y="30772"/>
                  </a:lnTo>
                  <a:lnTo>
                    <a:pt x="1251719" y="37763"/>
                  </a:lnTo>
                  <a:lnTo>
                    <a:pt x="1189585" y="45418"/>
                  </a:lnTo>
                  <a:lnTo>
                    <a:pt x="1128525" y="53724"/>
                  </a:lnTo>
                  <a:lnTo>
                    <a:pt x="1068581" y="62667"/>
                  </a:lnTo>
                  <a:lnTo>
                    <a:pt x="1009797" y="72233"/>
                  </a:lnTo>
                  <a:lnTo>
                    <a:pt x="952217" y="82408"/>
                  </a:lnTo>
                  <a:lnTo>
                    <a:pt x="895884" y="93180"/>
                  </a:lnTo>
                  <a:lnTo>
                    <a:pt x="840842" y="104534"/>
                  </a:lnTo>
                  <a:lnTo>
                    <a:pt x="787133" y="116457"/>
                  </a:lnTo>
                  <a:lnTo>
                    <a:pt x="734802" y="128936"/>
                  </a:lnTo>
                  <a:lnTo>
                    <a:pt x="683892" y="141955"/>
                  </a:lnTo>
                  <a:lnTo>
                    <a:pt x="634446" y="155503"/>
                  </a:lnTo>
                  <a:lnTo>
                    <a:pt x="586508" y="169564"/>
                  </a:lnTo>
                  <a:lnTo>
                    <a:pt x="540121" y="184126"/>
                  </a:lnTo>
                  <a:lnTo>
                    <a:pt x="495328" y="199175"/>
                  </a:lnTo>
                  <a:lnTo>
                    <a:pt x="452174" y="214697"/>
                  </a:lnTo>
                  <a:lnTo>
                    <a:pt x="410701" y="230679"/>
                  </a:lnTo>
                  <a:lnTo>
                    <a:pt x="370953" y="247107"/>
                  </a:lnTo>
                  <a:lnTo>
                    <a:pt x="332974" y="263967"/>
                  </a:lnTo>
                  <a:lnTo>
                    <a:pt x="296806" y="281246"/>
                  </a:lnTo>
                  <a:lnTo>
                    <a:pt x="262494" y="298929"/>
                  </a:lnTo>
                  <a:lnTo>
                    <a:pt x="199610" y="335457"/>
                  </a:lnTo>
                  <a:lnTo>
                    <a:pt x="144668" y="373441"/>
                  </a:lnTo>
                  <a:lnTo>
                    <a:pt x="98017" y="412772"/>
                  </a:lnTo>
                  <a:lnTo>
                    <a:pt x="60004" y="453341"/>
                  </a:lnTo>
                  <a:lnTo>
                    <a:pt x="30976" y="495038"/>
                  </a:lnTo>
                  <a:lnTo>
                    <a:pt x="11281" y="537755"/>
                  </a:lnTo>
                  <a:lnTo>
                    <a:pt x="1268" y="581383"/>
                  </a:lnTo>
                  <a:lnTo>
                    <a:pt x="0" y="603504"/>
                  </a:lnTo>
                  <a:lnTo>
                    <a:pt x="1268" y="625624"/>
                  </a:lnTo>
                  <a:lnTo>
                    <a:pt x="11281" y="669252"/>
                  </a:lnTo>
                  <a:lnTo>
                    <a:pt x="30976" y="711969"/>
                  </a:lnTo>
                  <a:lnTo>
                    <a:pt x="60004" y="753666"/>
                  </a:lnTo>
                  <a:lnTo>
                    <a:pt x="98017" y="794235"/>
                  </a:lnTo>
                  <a:lnTo>
                    <a:pt x="144668" y="833566"/>
                  </a:lnTo>
                  <a:lnTo>
                    <a:pt x="199610" y="871550"/>
                  </a:lnTo>
                  <a:lnTo>
                    <a:pt x="262494" y="908078"/>
                  </a:lnTo>
                  <a:lnTo>
                    <a:pt x="296806" y="925761"/>
                  </a:lnTo>
                  <a:lnTo>
                    <a:pt x="332974" y="943040"/>
                  </a:lnTo>
                  <a:lnTo>
                    <a:pt x="370953" y="959900"/>
                  </a:lnTo>
                  <a:lnTo>
                    <a:pt x="410701" y="976328"/>
                  </a:lnTo>
                  <a:lnTo>
                    <a:pt x="452174" y="992310"/>
                  </a:lnTo>
                  <a:lnTo>
                    <a:pt x="495328" y="1007832"/>
                  </a:lnTo>
                  <a:lnTo>
                    <a:pt x="540121" y="1022881"/>
                  </a:lnTo>
                  <a:lnTo>
                    <a:pt x="586508" y="1037443"/>
                  </a:lnTo>
                  <a:lnTo>
                    <a:pt x="634446" y="1051504"/>
                  </a:lnTo>
                  <a:lnTo>
                    <a:pt x="683892" y="1065052"/>
                  </a:lnTo>
                  <a:lnTo>
                    <a:pt x="734802" y="1078071"/>
                  </a:lnTo>
                  <a:lnTo>
                    <a:pt x="787133" y="1090550"/>
                  </a:lnTo>
                  <a:lnTo>
                    <a:pt x="840842" y="1102473"/>
                  </a:lnTo>
                  <a:lnTo>
                    <a:pt x="895884" y="1113827"/>
                  </a:lnTo>
                  <a:lnTo>
                    <a:pt x="952217" y="1124599"/>
                  </a:lnTo>
                  <a:lnTo>
                    <a:pt x="1009797" y="1134774"/>
                  </a:lnTo>
                  <a:lnTo>
                    <a:pt x="1068581" y="1144340"/>
                  </a:lnTo>
                  <a:lnTo>
                    <a:pt x="1128525" y="1153283"/>
                  </a:lnTo>
                  <a:lnTo>
                    <a:pt x="1189585" y="1161589"/>
                  </a:lnTo>
                  <a:lnTo>
                    <a:pt x="1251719" y="1169244"/>
                  </a:lnTo>
                  <a:lnTo>
                    <a:pt x="1314882" y="1176235"/>
                  </a:lnTo>
                  <a:lnTo>
                    <a:pt x="1379032" y="1182548"/>
                  </a:lnTo>
                  <a:lnTo>
                    <a:pt x="1444125" y="1188169"/>
                  </a:lnTo>
                  <a:lnTo>
                    <a:pt x="1510117" y="1193085"/>
                  </a:lnTo>
                  <a:lnTo>
                    <a:pt x="1576965" y="1197282"/>
                  </a:lnTo>
                  <a:lnTo>
                    <a:pt x="1644626" y="1200747"/>
                  </a:lnTo>
                  <a:lnTo>
                    <a:pt x="1713056" y="1203465"/>
                  </a:lnTo>
                  <a:lnTo>
                    <a:pt x="1782211" y="1205424"/>
                  </a:lnTo>
                  <a:lnTo>
                    <a:pt x="1852049" y="1206609"/>
                  </a:lnTo>
                  <a:lnTo>
                    <a:pt x="1922526" y="1207008"/>
                  </a:lnTo>
                  <a:lnTo>
                    <a:pt x="1993002" y="1206609"/>
                  </a:lnTo>
                  <a:lnTo>
                    <a:pt x="2062840" y="1205424"/>
                  </a:lnTo>
                  <a:lnTo>
                    <a:pt x="2131995" y="1203465"/>
                  </a:lnTo>
                  <a:lnTo>
                    <a:pt x="2200425" y="1200747"/>
                  </a:lnTo>
                  <a:lnTo>
                    <a:pt x="2268086" y="1197282"/>
                  </a:lnTo>
                  <a:lnTo>
                    <a:pt x="2334934" y="1193085"/>
                  </a:lnTo>
                  <a:lnTo>
                    <a:pt x="2400926" y="1188169"/>
                  </a:lnTo>
                  <a:lnTo>
                    <a:pt x="2466019" y="1182548"/>
                  </a:lnTo>
                  <a:lnTo>
                    <a:pt x="2530169" y="1176235"/>
                  </a:lnTo>
                  <a:lnTo>
                    <a:pt x="2593332" y="1169244"/>
                  </a:lnTo>
                  <a:lnTo>
                    <a:pt x="2655466" y="1161589"/>
                  </a:lnTo>
                  <a:lnTo>
                    <a:pt x="2716526" y="1153283"/>
                  </a:lnTo>
                  <a:lnTo>
                    <a:pt x="2776470" y="1144340"/>
                  </a:lnTo>
                  <a:lnTo>
                    <a:pt x="2835254" y="1134774"/>
                  </a:lnTo>
                  <a:lnTo>
                    <a:pt x="2892834" y="1124599"/>
                  </a:lnTo>
                  <a:lnTo>
                    <a:pt x="2949167" y="1113827"/>
                  </a:lnTo>
                  <a:lnTo>
                    <a:pt x="3004209" y="1102473"/>
                  </a:lnTo>
                  <a:lnTo>
                    <a:pt x="3057918" y="1090550"/>
                  </a:lnTo>
                  <a:lnTo>
                    <a:pt x="3110249" y="1078071"/>
                  </a:lnTo>
                  <a:lnTo>
                    <a:pt x="3161159" y="1065052"/>
                  </a:lnTo>
                  <a:lnTo>
                    <a:pt x="3210605" y="1051504"/>
                  </a:lnTo>
                  <a:lnTo>
                    <a:pt x="3258543" y="1037443"/>
                  </a:lnTo>
                  <a:lnTo>
                    <a:pt x="3304930" y="1022881"/>
                  </a:lnTo>
                  <a:lnTo>
                    <a:pt x="3349723" y="1007832"/>
                  </a:lnTo>
                  <a:lnTo>
                    <a:pt x="3392877" y="992310"/>
                  </a:lnTo>
                  <a:lnTo>
                    <a:pt x="3434350" y="976328"/>
                  </a:lnTo>
                  <a:lnTo>
                    <a:pt x="3474098" y="959900"/>
                  </a:lnTo>
                  <a:lnTo>
                    <a:pt x="3512077" y="943040"/>
                  </a:lnTo>
                  <a:lnTo>
                    <a:pt x="3548245" y="925761"/>
                  </a:lnTo>
                  <a:lnTo>
                    <a:pt x="3582557" y="908078"/>
                  </a:lnTo>
                  <a:lnTo>
                    <a:pt x="3645441" y="871550"/>
                  </a:lnTo>
                  <a:lnTo>
                    <a:pt x="3700383" y="833566"/>
                  </a:lnTo>
                  <a:lnTo>
                    <a:pt x="3747034" y="794235"/>
                  </a:lnTo>
                  <a:lnTo>
                    <a:pt x="3785047" y="753666"/>
                  </a:lnTo>
                  <a:lnTo>
                    <a:pt x="3814075" y="711969"/>
                  </a:lnTo>
                  <a:lnTo>
                    <a:pt x="3833770" y="669252"/>
                  </a:lnTo>
                  <a:lnTo>
                    <a:pt x="3843783" y="625624"/>
                  </a:lnTo>
                  <a:lnTo>
                    <a:pt x="3845052" y="603504"/>
                  </a:lnTo>
                  <a:lnTo>
                    <a:pt x="3843783" y="581383"/>
                  </a:lnTo>
                  <a:lnTo>
                    <a:pt x="3833770" y="537755"/>
                  </a:lnTo>
                  <a:lnTo>
                    <a:pt x="3814075" y="495038"/>
                  </a:lnTo>
                  <a:lnTo>
                    <a:pt x="3785047" y="453341"/>
                  </a:lnTo>
                  <a:lnTo>
                    <a:pt x="3747034" y="412772"/>
                  </a:lnTo>
                  <a:lnTo>
                    <a:pt x="3700383" y="373441"/>
                  </a:lnTo>
                  <a:lnTo>
                    <a:pt x="3645441" y="335457"/>
                  </a:lnTo>
                  <a:lnTo>
                    <a:pt x="3582557" y="298929"/>
                  </a:lnTo>
                  <a:lnTo>
                    <a:pt x="3548245" y="281246"/>
                  </a:lnTo>
                  <a:lnTo>
                    <a:pt x="3512077" y="263967"/>
                  </a:lnTo>
                  <a:lnTo>
                    <a:pt x="3474098" y="247107"/>
                  </a:lnTo>
                  <a:lnTo>
                    <a:pt x="3434350" y="230679"/>
                  </a:lnTo>
                  <a:lnTo>
                    <a:pt x="3392877" y="214697"/>
                  </a:lnTo>
                  <a:lnTo>
                    <a:pt x="3349723" y="199175"/>
                  </a:lnTo>
                  <a:lnTo>
                    <a:pt x="3304930" y="184126"/>
                  </a:lnTo>
                  <a:lnTo>
                    <a:pt x="3258543" y="169564"/>
                  </a:lnTo>
                  <a:lnTo>
                    <a:pt x="3210605" y="155503"/>
                  </a:lnTo>
                  <a:lnTo>
                    <a:pt x="3161159" y="141955"/>
                  </a:lnTo>
                  <a:lnTo>
                    <a:pt x="3110249" y="128936"/>
                  </a:lnTo>
                  <a:lnTo>
                    <a:pt x="3057918" y="116457"/>
                  </a:lnTo>
                  <a:lnTo>
                    <a:pt x="3004209" y="104534"/>
                  </a:lnTo>
                  <a:lnTo>
                    <a:pt x="2949167" y="93180"/>
                  </a:lnTo>
                  <a:lnTo>
                    <a:pt x="2892834" y="82408"/>
                  </a:lnTo>
                  <a:lnTo>
                    <a:pt x="2835254" y="72233"/>
                  </a:lnTo>
                  <a:lnTo>
                    <a:pt x="2776470" y="62667"/>
                  </a:lnTo>
                  <a:lnTo>
                    <a:pt x="2716526" y="53724"/>
                  </a:lnTo>
                  <a:lnTo>
                    <a:pt x="2655466" y="45418"/>
                  </a:lnTo>
                  <a:lnTo>
                    <a:pt x="2593332" y="37763"/>
                  </a:lnTo>
                  <a:lnTo>
                    <a:pt x="2530169" y="30772"/>
                  </a:lnTo>
                  <a:lnTo>
                    <a:pt x="2466019" y="24459"/>
                  </a:lnTo>
                  <a:lnTo>
                    <a:pt x="2400926" y="18838"/>
                  </a:lnTo>
                  <a:lnTo>
                    <a:pt x="2334934" y="13922"/>
                  </a:lnTo>
                  <a:lnTo>
                    <a:pt x="2268086" y="9725"/>
                  </a:lnTo>
                  <a:lnTo>
                    <a:pt x="2200425" y="6260"/>
                  </a:lnTo>
                  <a:lnTo>
                    <a:pt x="2131995" y="3542"/>
                  </a:lnTo>
                  <a:lnTo>
                    <a:pt x="2062840" y="1583"/>
                  </a:lnTo>
                  <a:lnTo>
                    <a:pt x="1993002" y="398"/>
                  </a:lnTo>
                  <a:lnTo>
                    <a:pt x="1922526" y="0"/>
                  </a:lnTo>
                  <a:close/>
                </a:path>
              </a:pathLst>
            </a:custGeom>
            <a:solidFill>
              <a:srgbClr val="F9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81377" y="944118"/>
              <a:ext cx="3845560" cy="1207135"/>
            </a:xfrm>
            <a:custGeom>
              <a:avLst/>
              <a:gdLst/>
              <a:ahLst/>
              <a:cxnLst/>
              <a:rect l="l" t="t" r="r" b="b"/>
              <a:pathLst>
                <a:path w="3845560" h="1207135">
                  <a:moveTo>
                    <a:pt x="0" y="603504"/>
                  </a:moveTo>
                  <a:lnTo>
                    <a:pt x="5043" y="559462"/>
                  </a:lnTo>
                  <a:lnTo>
                    <a:pt x="19940" y="516276"/>
                  </a:lnTo>
                  <a:lnTo>
                    <a:pt x="44345" y="474055"/>
                  </a:lnTo>
                  <a:lnTo>
                    <a:pt x="77909" y="432908"/>
                  </a:lnTo>
                  <a:lnTo>
                    <a:pt x="120285" y="392945"/>
                  </a:lnTo>
                  <a:lnTo>
                    <a:pt x="171125" y="354274"/>
                  </a:lnTo>
                  <a:lnTo>
                    <a:pt x="230081" y="317004"/>
                  </a:lnTo>
                  <a:lnTo>
                    <a:pt x="296806" y="281246"/>
                  </a:lnTo>
                  <a:lnTo>
                    <a:pt x="332974" y="263967"/>
                  </a:lnTo>
                  <a:lnTo>
                    <a:pt x="370953" y="247107"/>
                  </a:lnTo>
                  <a:lnTo>
                    <a:pt x="410701" y="230679"/>
                  </a:lnTo>
                  <a:lnTo>
                    <a:pt x="452174" y="214697"/>
                  </a:lnTo>
                  <a:lnTo>
                    <a:pt x="495328" y="199175"/>
                  </a:lnTo>
                  <a:lnTo>
                    <a:pt x="540121" y="184126"/>
                  </a:lnTo>
                  <a:lnTo>
                    <a:pt x="586508" y="169564"/>
                  </a:lnTo>
                  <a:lnTo>
                    <a:pt x="634446" y="155503"/>
                  </a:lnTo>
                  <a:lnTo>
                    <a:pt x="683892" y="141955"/>
                  </a:lnTo>
                  <a:lnTo>
                    <a:pt x="734802" y="128936"/>
                  </a:lnTo>
                  <a:lnTo>
                    <a:pt x="787133" y="116457"/>
                  </a:lnTo>
                  <a:lnTo>
                    <a:pt x="840842" y="104534"/>
                  </a:lnTo>
                  <a:lnTo>
                    <a:pt x="895884" y="93180"/>
                  </a:lnTo>
                  <a:lnTo>
                    <a:pt x="952217" y="82408"/>
                  </a:lnTo>
                  <a:lnTo>
                    <a:pt x="1009797" y="72233"/>
                  </a:lnTo>
                  <a:lnTo>
                    <a:pt x="1068581" y="62667"/>
                  </a:lnTo>
                  <a:lnTo>
                    <a:pt x="1128525" y="53724"/>
                  </a:lnTo>
                  <a:lnTo>
                    <a:pt x="1189585" y="45418"/>
                  </a:lnTo>
                  <a:lnTo>
                    <a:pt x="1251719" y="37763"/>
                  </a:lnTo>
                  <a:lnTo>
                    <a:pt x="1314882" y="30772"/>
                  </a:lnTo>
                  <a:lnTo>
                    <a:pt x="1379032" y="24459"/>
                  </a:lnTo>
                  <a:lnTo>
                    <a:pt x="1444125" y="18838"/>
                  </a:lnTo>
                  <a:lnTo>
                    <a:pt x="1510117" y="13922"/>
                  </a:lnTo>
                  <a:lnTo>
                    <a:pt x="1576965" y="9725"/>
                  </a:lnTo>
                  <a:lnTo>
                    <a:pt x="1644626" y="6260"/>
                  </a:lnTo>
                  <a:lnTo>
                    <a:pt x="1713056" y="3542"/>
                  </a:lnTo>
                  <a:lnTo>
                    <a:pt x="1782211" y="1583"/>
                  </a:lnTo>
                  <a:lnTo>
                    <a:pt x="1852049" y="398"/>
                  </a:lnTo>
                  <a:lnTo>
                    <a:pt x="1922526" y="0"/>
                  </a:lnTo>
                  <a:lnTo>
                    <a:pt x="1993002" y="398"/>
                  </a:lnTo>
                  <a:lnTo>
                    <a:pt x="2062840" y="1583"/>
                  </a:lnTo>
                  <a:lnTo>
                    <a:pt x="2131995" y="3542"/>
                  </a:lnTo>
                  <a:lnTo>
                    <a:pt x="2200425" y="6260"/>
                  </a:lnTo>
                  <a:lnTo>
                    <a:pt x="2268086" y="9725"/>
                  </a:lnTo>
                  <a:lnTo>
                    <a:pt x="2334934" y="13922"/>
                  </a:lnTo>
                  <a:lnTo>
                    <a:pt x="2400926" y="18838"/>
                  </a:lnTo>
                  <a:lnTo>
                    <a:pt x="2466019" y="24459"/>
                  </a:lnTo>
                  <a:lnTo>
                    <a:pt x="2530169" y="30772"/>
                  </a:lnTo>
                  <a:lnTo>
                    <a:pt x="2593332" y="37763"/>
                  </a:lnTo>
                  <a:lnTo>
                    <a:pt x="2655466" y="45418"/>
                  </a:lnTo>
                  <a:lnTo>
                    <a:pt x="2716526" y="53724"/>
                  </a:lnTo>
                  <a:lnTo>
                    <a:pt x="2776470" y="62667"/>
                  </a:lnTo>
                  <a:lnTo>
                    <a:pt x="2835254" y="72233"/>
                  </a:lnTo>
                  <a:lnTo>
                    <a:pt x="2892834" y="82408"/>
                  </a:lnTo>
                  <a:lnTo>
                    <a:pt x="2949167" y="93180"/>
                  </a:lnTo>
                  <a:lnTo>
                    <a:pt x="3004209" y="104534"/>
                  </a:lnTo>
                  <a:lnTo>
                    <a:pt x="3057918" y="116457"/>
                  </a:lnTo>
                  <a:lnTo>
                    <a:pt x="3110249" y="128936"/>
                  </a:lnTo>
                  <a:lnTo>
                    <a:pt x="3161159" y="141955"/>
                  </a:lnTo>
                  <a:lnTo>
                    <a:pt x="3210605" y="155503"/>
                  </a:lnTo>
                  <a:lnTo>
                    <a:pt x="3258543" y="169564"/>
                  </a:lnTo>
                  <a:lnTo>
                    <a:pt x="3304930" y="184126"/>
                  </a:lnTo>
                  <a:lnTo>
                    <a:pt x="3349723" y="199175"/>
                  </a:lnTo>
                  <a:lnTo>
                    <a:pt x="3392877" y="214697"/>
                  </a:lnTo>
                  <a:lnTo>
                    <a:pt x="3434350" y="230679"/>
                  </a:lnTo>
                  <a:lnTo>
                    <a:pt x="3474098" y="247107"/>
                  </a:lnTo>
                  <a:lnTo>
                    <a:pt x="3512077" y="263967"/>
                  </a:lnTo>
                  <a:lnTo>
                    <a:pt x="3548245" y="281246"/>
                  </a:lnTo>
                  <a:lnTo>
                    <a:pt x="3582557" y="298929"/>
                  </a:lnTo>
                  <a:lnTo>
                    <a:pt x="3645441" y="335457"/>
                  </a:lnTo>
                  <a:lnTo>
                    <a:pt x="3700383" y="373441"/>
                  </a:lnTo>
                  <a:lnTo>
                    <a:pt x="3747034" y="412772"/>
                  </a:lnTo>
                  <a:lnTo>
                    <a:pt x="3785047" y="453341"/>
                  </a:lnTo>
                  <a:lnTo>
                    <a:pt x="3814075" y="495038"/>
                  </a:lnTo>
                  <a:lnTo>
                    <a:pt x="3833770" y="537755"/>
                  </a:lnTo>
                  <a:lnTo>
                    <a:pt x="3843783" y="581383"/>
                  </a:lnTo>
                  <a:lnTo>
                    <a:pt x="3845052" y="603504"/>
                  </a:lnTo>
                  <a:lnTo>
                    <a:pt x="3843783" y="625624"/>
                  </a:lnTo>
                  <a:lnTo>
                    <a:pt x="3833770" y="669252"/>
                  </a:lnTo>
                  <a:lnTo>
                    <a:pt x="3814075" y="711969"/>
                  </a:lnTo>
                  <a:lnTo>
                    <a:pt x="3785047" y="753666"/>
                  </a:lnTo>
                  <a:lnTo>
                    <a:pt x="3747034" y="794235"/>
                  </a:lnTo>
                  <a:lnTo>
                    <a:pt x="3700383" y="833566"/>
                  </a:lnTo>
                  <a:lnTo>
                    <a:pt x="3645441" y="871550"/>
                  </a:lnTo>
                  <a:lnTo>
                    <a:pt x="3582557" y="908078"/>
                  </a:lnTo>
                  <a:lnTo>
                    <a:pt x="3548245" y="925761"/>
                  </a:lnTo>
                  <a:lnTo>
                    <a:pt x="3512077" y="943040"/>
                  </a:lnTo>
                  <a:lnTo>
                    <a:pt x="3474098" y="959900"/>
                  </a:lnTo>
                  <a:lnTo>
                    <a:pt x="3434350" y="976328"/>
                  </a:lnTo>
                  <a:lnTo>
                    <a:pt x="3392877" y="992310"/>
                  </a:lnTo>
                  <a:lnTo>
                    <a:pt x="3349723" y="1007832"/>
                  </a:lnTo>
                  <a:lnTo>
                    <a:pt x="3304930" y="1022881"/>
                  </a:lnTo>
                  <a:lnTo>
                    <a:pt x="3258543" y="1037443"/>
                  </a:lnTo>
                  <a:lnTo>
                    <a:pt x="3210605" y="1051504"/>
                  </a:lnTo>
                  <a:lnTo>
                    <a:pt x="3161159" y="1065052"/>
                  </a:lnTo>
                  <a:lnTo>
                    <a:pt x="3110249" y="1078071"/>
                  </a:lnTo>
                  <a:lnTo>
                    <a:pt x="3057918" y="1090550"/>
                  </a:lnTo>
                  <a:lnTo>
                    <a:pt x="3004209" y="1102473"/>
                  </a:lnTo>
                  <a:lnTo>
                    <a:pt x="2949167" y="1113827"/>
                  </a:lnTo>
                  <a:lnTo>
                    <a:pt x="2892834" y="1124599"/>
                  </a:lnTo>
                  <a:lnTo>
                    <a:pt x="2835254" y="1134774"/>
                  </a:lnTo>
                  <a:lnTo>
                    <a:pt x="2776470" y="1144340"/>
                  </a:lnTo>
                  <a:lnTo>
                    <a:pt x="2716526" y="1153283"/>
                  </a:lnTo>
                  <a:lnTo>
                    <a:pt x="2655466" y="1161589"/>
                  </a:lnTo>
                  <a:lnTo>
                    <a:pt x="2593332" y="1169244"/>
                  </a:lnTo>
                  <a:lnTo>
                    <a:pt x="2530169" y="1176235"/>
                  </a:lnTo>
                  <a:lnTo>
                    <a:pt x="2466019" y="1182548"/>
                  </a:lnTo>
                  <a:lnTo>
                    <a:pt x="2400926" y="1188169"/>
                  </a:lnTo>
                  <a:lnTo>
                    <a:pt x="2334934" y="1193085"/>
                  </a:lnTo>
                  <a:lnTo>
                    <a:pt x="2268086" y="1197282"/>
                  </a:lnTo>
                  <a:lnTo>
                    <a:pt x="2200425" y="1200747"/>
                  </a:lnTo>
                  <a:lnTo>
                    <a:pt x="2131995" y="1203465"/>
                  </a:lnTo>
                  <a:lnTo>
                    <a:pt x="2062840" y="1205424"/>
                  </a:lnTo>
                  <a:lnTo>
                    <a:pt x="1993002" y="1206609"/>
                  </a:lnTo>
                  <a:lnTo>
                    <a:pt x="1922526" y="1207008"/>
                  </a:lnTo>
                  <a:lnTo>
                    <a:pt x="1852049" y="1206609"/>
                  </a:lnTo>
                  <a:lnTo>
                    <a:pt x="1782211" y="1205424"/>
                  </a:lnTo>
                  <a:lnTo>
                    <a:pt x="1713056" y="1203465"/>
                  </a:lnTo>
                  <a:lnTo>
                    <a:pt x="1644626" y="1200747"/>
                  </a:lnTo>
                  <a:lnTo>
                    <a:pt x="1576965" y="1197282"/>
                  </a:lnTo>
                  <a:lnTo>
                    <a:pt x="1510117" y="1193085"/>
                  </a:lnTo>
                  <a:lnTo>
                    <a:pt x="1444125" y="1188169"/>
                  </a:lnTo>
                  <a:lnTo>
                    <a:pt x="1379032" y="1182548"/>
                  </a:lnTo>
                  <a:lnTo>
                    <a:pt x="1314882" y="1176235"/>
                  </a:lnTo>
                  <a:lnTo>
                    <a:pt x="1251719" y="1169244"/>
                  </a:lnTo>
                  <a:lnTo>
                    <a:pt x="1189585" y="1161589"/>
                  </a:lnTo>
                  <a:lnTo>
                    <a:pt x="1128525" y="1153283"/>
                  </a:lnTo>
                  <a:lnTo>
                    <a:pt x="1068581" y="1144340"/>
                  </a:lnTo>
                  <a:lnTo>
                    <a:pt x="1009797" y="1134774"/>
                  </a:lnTo>
                  <a:lnTo>
                    <a:pt x="952217" y="1124599"/>
                  </a:lnTo>
                  <a:lnTo>
                    <a:pt x="895884" y="1113827"/>
                  </a:lnTo>
                  <a:lnTo>
                    <a:pt x="840842" y="1102473"/>
                  </a:lnTo>
                  <a:lnTo>
                    <a:pt x="787133" y="1090550"/>
                  </a:lnTo>
                  <a:lnTo>
                    <a:pt x="734802" y="1078071"/>
                  </a:lnTo>
                  <a:lnTo>
                    <a:pt x="683892" y="1065052"/>
                  </a:lnTo>
                  <a:lnTo>
                    <a:pt x="634446" y="1051504"/>
                  </a:lnTo>
                  <a:lnTo>
                    <a:pt x="586508" y="1037443"/>
                  </a:lnTo>
                  <a:lnTo>
                    <a:pt x="540121" y="1022881"/>
                  </a:lnTo>
                  <a:lnTo>
                    <a:pt x="495328" y="1007832"/>
                  </a:lnTo>
                  <a:lnTo>
                    <a:pt x="452174" y="992310"/>
                  </a:lnTo>
                  <a:lnTo>
                    <a:pt x="410701" y="976328"/>
                  </a:lnTo>
                  <a:lnTo>
                    <a:pt x="370953" y="959900"/>
                  </a:lnTo>
                  <a:lnTo>
                    <a:pt x="332974" y="943040"/>
                  </a:lnTo>
                  <a:lnTo>
                    <a:pt x="296806" y="925761"/>
                  </a:lnTo>
                  <a:lnTo>
                    <a:pt x="262494" y="908078"/>
                  </a:lnTo>
                  <a:lnTo>
                    <a:pt x="199610" y="871550"/>
                  </a:lnTo>
                  <a:lnTo>
                    <a:pt x="144668" y="833566"/>
                  </a:lnTo>
                  <a:lnTo>
                    <a:pt x="98017" y="794235"/>
                  </a:lnTo>
                  <a:lnTo>
                    <a:pt x="60004" y="753666"/>
                  </a:lnTo>
                  <a:lnTo>
                    <a:pt x="30976" y="711969"/>
                  </a:lnTo>
                  <a:lnTo>
                    <a:pt x="11281" y="669252"/>
                  </a:lnTo>
                  <a:lnTo>
                    <a:pt x="1268" y="625624"/>
                  </a:lnTo>
                  <a:lnTo>
                    <a:pt x="0" y="603504"/>
                  </a:lnTo>
                  <a:close/>
                </a:path>
              </a:pathLst>
            </a:custGeom>
            <a:ln w="137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12314" y="1070228"/>
            <a:ext cx="2577465" cy="8909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3175" algn="ctr">
              <a:lnSpc>
                <a:spcPct val="91600"/>
              </a:lnSpc>
              <a:spcBef>
                <a:spcPts val="315"/>
              </a:spcBef>
            </a:pPr>
            <a:r>
              <a:rPr sz="2000" dirty="0">
                <a:solidFill>
                  <a:srgbClr val="161E3B"/>
                </a:solidFill>
                <a:latin typeface="Calibri"/>
                <a:cs typeface="Calibri"/>
              </a:rPr>
              <a:t>Encourage and enable 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61E3B"/>
                </a:solidFill>
                <a:latin typeface="Calibri"/>
                <a:cs typeface="Calibri"/>
              </a:rPr>
              <a:t>patients</a:t>
            </a:r>
            <a:r>
              <a:rPr sz="2000" spc="-45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61E3B"/>
                </a:solidFill>
                <a:latin typeface="Calibri"/>
                <a:cs typeface="Calibri"/>
              </a:rPr>
              <a:t>and</a:t>
            </a:r>
            <a:r>
              <a:rPr sz="2000" spc="-65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clinicians</a:t>
            </a:r>
            <a:r>
              <a:rPr sz="2000" spc="-75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61E3B"/>
                </a:solidFill>
                <a:latin typeface="Calibri"/>
                <a:cs typeface="Calibri"/>
              </a:rPr>
              <a:t>to </a:t>
            </a:r>
            <a:r>
              <a:rPr sz="2000" spc="-440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61E3B"/>
                </a:solidFill>
                <a:latin typeface="Calibri"/>
                <a:cs typeface="Calibri"/>
              </a:rPr>
              <a:t>participate</a:t>
            </a:r>
            <a:r>
              <a:rPr sz="2000" spc="-100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in</a:t>
            </a:r>
            <a:r>
              <a:rPr sz="2000" spc="-15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PE</a:t>
            </a:r>
            <a:r>
              <a:rPr sz="2000" spc="-45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61E3B"/>
                </a:solidFill>
                <a:latin typeface="Calibri"/>
                <a:cs typeface="Calibri"/>
              </a:rPr>
              <a:t>events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01825" y="2299970"/>
            <a:ext cx="3808729" cy="2258695"/>
            <a:chOff x="1901825" y="2299970"/>
            <a:chExt cx="3808729" cy="2258695"/>
          </a:xfrm>
        </p:grpSpPr>
        <p:sp>
          <p:nvSpPr>
            <p:cNvPr id="11" name="object 11"/>
            <p:cNvSpPr/>
            <p:nvPr/>
          </p:nvSpPr>
          <p:spPr>
            <a:xfrm>
              <a:off x="3598291" y="2299969"/>
              <a:ext cx="407034" cy="406400"/>
            </a:xfrm>
            <a:custGeom>
              <a:avLst/>
              <a:gdLst/>
              <a:ahLst/>
              <a:cxnLst/>
              <a:rect l="l" t="t" r="r" b="b"/>
              <a:pathLst>
                <a:path w="407035" h="406400">
                  <a:moveTo>
                    <a:pt x="406654" y="138430"/>
                  </a:moveTo>
                  <a:lnTo>
                    <a:pt x="268351" y="138430"/>
                  </a:lnTo>
                  <a:lnTo>
                    <a:pt x="268351" y="0"/>
                  </a:lnTo>
                  <a:lnTo>
                    <a:pt x="138303" y="0"/>
                  </a:lnTo>
                  <a:lnTo>
                    <a:pt x="138303" y="138430"/>
                  </a:lnTo>
                  <a:lnTo>
                    <a:pt x="0" y="138430"/>
                  </a:lnTo>
                  <a:lnTo>
                    <a:pt x="0" y="267970"/>
                  </a:lnTo>
                  <a:lnTo>
                    <a:pt x="138303" y="267970"/>
                  </a:lnTo>
                  <a:lnTo>
                    <a:pt x="138303" y="406400"/>
                  </a:lnTo>
                  <a:lnTo>
                    <a:pt x="268351" y="406400"/>
                  </a:lnTo>
                  <a:lnTo>
                    <a:pt x="268351" y="267970"/>
                  </a:lnTo>
                  <a:lnTo>
                    <a:pt x="406654" y="267970"/>
                  </a:lnTo>
                  <a:lnTo>
                    <a:pt x="406654" y="138430"/>
                  </a:lnTo>
                  <a:close/>
                </a:path>
              </a:pathLst>
            </a:custGeom>
            <a:solidFill>
              <a:srgbClr val="FBC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08810" y="2859786"/>
              <a:ext cx="3794760" cy="1691639"/>
            </a:xfrm>
            <a:custGeom>
              <a:avLst/>
              <a:gdLst/>
              <a:ahLst/>
              <a:cxnLst/>
              <a:rect l="l" t="t" r="r" b="b"/>
              <a:pathLst>
                <a:path w="3794760" h="1691639">
                  <a:moveTo>
                    <a:pt x="1897379" y="0"/>
                  </a:moveTo>
                  <a:lnTo>
                    <a:pt x="1832151" y="490"/>
                  </a:lnTo>
                  <a:lnTo>
                    <a:pt x="1767475" y="1951"/>
                  </a:lnTo>
                  <a:lnTo>
                    <a:pt x="1703386" y="4367"/>
                  </a:lnTo>
                  <a:lnTo>
                    <a:pt x="1639920" y="7721"/>
                  </a:lnTo>
                  <a:lnTo>
                    <a:pt x="1577111" y="11999"/>
                  </a:lnTo>
                  <a:lnTo>
                    <a:pt x="1514996" y="17185"/>
                  </a:lnTo>
                  <a:lnTo>
                    <a:pt x="1453609" y="23262"/>
                  </a:lnTo>
                  <a:lnTo>
                    <a:pt x="1392987" y="30215"/>
                  </a:lnTo>
                  <a:lnTo>
                    <a:pt x="1333163" y="38028"/>
                  </a:lnTo>
                  <a:lnTo>
                    <a:pt x="1274174" y="46686"/>
                  </a:lnTo>
                  <a:lnTo>
                    <a:pt x="1216055" y="56173"/>
                  </a:lnTo>
                  <a:lnTo>
                    <a:pt x="1158841" y="66472"/>
                  </a:lnTo>
                  <a:lnTo>
                    <a:pt x="1102567" y="77569"/>
                  </a:lnTo>
                  <a:lnTo>
                    <a:pt x="1047270" y="89447"/>
                  </a:lnTo>
                  <a:lnTo>
                    <a:pt x="992983" y="102091"/>
                  </a:lnTo>
                  <a:lnTo>
                    <a:pt x="939743" y="115485"/>
                  </a:lnTo>
                  <a:lnTo>
                    <a:pt x="887585" y="129613"/>
                  </a:lnTo>
                  <a:lnTo>
                    <a:pt x="836544" y="144460"/>
                  </a:lnTo>
                  <a:lnTo>
                    <a:pt x="786655" y="160009"/>
                  </a:lnTo>
                  <a:lnTo>
                    <a:pt x="737954" y="176245"/>
                  </a:lnTo>
                  <a:lnTo>
                    <a:pt x="690477" y="193153"/>
                  </a:lnTo>
                  <a:lnTo>
                    <a:pt x="644257" y="210715"/>
                  </a:lnTo>
                  <a:lnTo>
                    <a:pt x="599332" y="228918"/>
                  </a:lnTo>
                  <a:lnTo>
                    <a:pt x="555736" y="247745"/>
                  </a:lnTo>
                  <a:lnTo>
                    <a:pt x="513504" y="267180"/>
                  </a:lnTo>
                  <a:lnTo>
                    <a:pt x="472671" y="287207"/>
                  </a:lnTo>
                  <a:lnTo>
                    <a:pt x="433274" y="307811"/>
                  </a:lnTo>
                  <a:lnTo>
                    <a:pt x="395348" y="328976"/>
                  </a:lnTo>
                  <a:lnTo>
                    <a:pt x="358927" y="350686"/>
                  </a:lnTo>
                  <a:lnTo>
                    <a:pt x="324047" y="372926"/>
                  </a:lnTo>
                  <a:lnTo>
                    <a:pt x="290743" y="395679"/>
                  </a:lnTo>
                  <a:lnTo>
                    <a:pt x="259051" y="418930"/>
                  </a:lnTo>
                  <a:lnTo>
                    <a:pt x="229006" y="442664"/>
                  </a:lnTo>
                  <a:lnTo>
                    <a:pt x="173999" y="491514"/>
                  </a:lnTo>
                  <a:lnTo>
                    <a:pt x="126004" y="542105"/>
                  </a:lnTo>
                  <a:lnTo>
                    <a:pt x="85303" y="594309"/>
                  </a:lnTo>
                  <a:lnTo>
                    <a:pt x="52180" y="648001"/>
                  </a:lnTo>
                  <a:lnTo>
                    <a:pt x="26917" y="703054"/>
                  </a:lnTo>
                  <a:lnTo>
                    <a:pt x="9796" y="759344"/>
                  </a:lnTo>
                  <a:lnTo>
                    <a:pt x="1100" y="816743"/>
                  </a:lnTo>
                  <a:lnTo>
                    <a:pt x="0" y="845819"/>
                  </a:lnTo>
                  <a:lnTo>
                    <a:pt x="1100" y="874896"/>
                  </a:lnTo>
                  <a:lnTo>
                    <a:pt x="9796" y="932295"/>
                  </a:lnTo>
                  <a:lnTo>
                    <a:pt x="26917" y="988585"/>
                  </a:lnTo>
                  <a:lnTo>
                    <a:pt x="52180" y="1043638"/>
                  </a:lnTo>
                  <a:lnTo>
                    <a:pt x="85303" y="1097330"/>
                  </a:lnTo>
                  <a:lnTo>
                    <a:pt x="126004" y="1149534"/>
                  </a:lnTo>
                  <a:lnTo>
                    <a:pt x="173999" y="1200125"/>
                  </a:lnTo>
                  <a:lnTo>
                    <a:pt x="229006" y="1248975"/>
                  </a:lnTo>
                  <a:lnTo>
                    <a:pt x="259051" y="1272709"/>
                  </a:lnTo>
                  <a:lnTo>
                    <a:pt x="290743" y="1295960"/>
                  </a:lnTo>
                  <a:lnTo>
                    <a:pt x="324047" y="1318713"/>
                  </a:lnTo>
                  <a:lnTo>
                    <a:pt x="358927" y="1340953"/>
                  </a:lnTo>
                  <a:lnTo>
                    <a:pt x="395348" y="1362663"/>
                  </a:lnTo>
                  <a:lnTo>
                    <a:pt x="433274" y="1383828"/>
                  </a:lnTo>
                  <a:lnTo>
                    <a:pt x="472671" y="1404432"/>
                  </a:lnTo>
                  <a:lnTo>
                    <a:pt x="513504" y="1424459"/>
                  </a:lnTo>
                  <a:lnTo>
                    <a:pt x="555736" y="1443894"/>
                  </a:lnTo>
                  <a:lnTo>
                    <a:pt x="599332" y="1462721"/>
                  </a:lnTo>
                  <a:lnTo>
                    <a:pt x="644257" y="1480924"/>
                  </a:lnTo>
                  <a:lnTo>
                    <a:pt x="690477" y="1498486"/>
                  </a:lnTo>
                  <a:lnTo>
                    <a:pt x="737954" y="1515394"/>
                  </a:lnTo>
                  <a:lnTo>
                    <a:pt x="786655" y="1531630"/>
                  </a:lnTo>
                  <a:lnTo>
                    <a:pt x="836544" y="1547179"/>
                  </a:lnTo>
                  <a:lnTo>
                    <a:pt x="887585" y="1562026"/>
                  </a:lnTo>
                  <a:lnTo>
                    <a:pt x="939743" y="1576154"/>
                  </a:lnTo>
                  <a:lnTo>
                    <a:pt x="992983" y="1589548"/>
                  </a:lnTo>
                  <a:lnTo>
                    <a:pt x="1047270" y="1602192"/>
                  </a:lnTo>
                  <a:lnTo>
                    <a:pt x="1102567" y="1614070"/>
                  </a:lnTo>
                  <a:lnTo>
                    <a:pt x="1158841" y="1625167"/>
                  </a:lnTo>
                  <a:lnTo>
                    <a:pt x="1216055" y="1635466"/>
                  </a:lnTo>
                  <a:lnTo>
                    <a:pt x="1274174" y="1644953"/>
                  </a:lnTo>
                  <a:lnTo>
                    <a:pt x="1333163" y="1653611"/>
                  </a:lnTo>
                  <a:lnTo>
                    <a:pt x="1392987" y="1661424"/>
                  </a:lnTo>
                  <a:lnTo>
                    <a:pt x="1453609" y="1668377"/>
                  </a:lnTo>
                  <a:lnTo>
                    <a:pt x="1514996" y="1674454"/>
                  </a:lnTo>
                  <a:lnTo>
                    <a:pt x="1577111" y="1679640"/>
                  </a:lnTo>
                  <a:lnTo>
                    <a:pt x="1639920" y="1683918"/>
                  </a:lnTo>
                  <a:lnTo>
                    <a:pt x="1703386" y="1687272"/>
                  </a:lnTo>
                  <a:lnTo>
                    <a:pt x="1767475" y="1689688"/>
                  </a:lnTo>
                  <a:lnTo>
                    <a:pt x="1832151" y="1691149"/>
                  </a:lnTo>
                  <a:lnTo>
                    <a:pt x="1897379" y="1691639"/>
                  </a:lnTo>
                  <a:lnTo>
                    <a:pt x="1962608" y="1691149"/>
                  </a:lnTo>
                  <a:lnTo>
                    <a:pt x="2027284" y="1689688"/>
                  </a:lnTo>
                  <a:lnTo>
                    <a:pt x="2091373" y="1687272"/>
                  </a:lnTo>
                  <a:lnTo>
                    <a:pt x="2154839" y="1683918"/>
                  </a:lnTo>
                  <a:lnTo>
                    <a:pt x="2217648" y="1679640"/>
                  </a:lnTo>
                  <a:lnTo>
                    <a:pt x="2279763" y="1674454"/>
                  </a:lnTo>
                  <a:lnTo>
                    <a:pt x="2341150" y="1668377"/>
                  </a:lnTo>
                  <a:lnTo>
                    <a:pt x="2401772" y="1661424"/>
                  </a:lnTo>
                  <a:lnTo>
                    <a:pt x="2461596" y="1653611"/>
                  </a:lnTo>
                  <a:lnTo>
                    <a:pt x="2520585" y="1644953"/>
                  </a:lnTo>
                  <a:lnTo>
                    <a:pt x="2578704" y="1635466"/>
                  </a:lnTo>
                  <a:lnTo>
                    <a:pt x="2635918" y="1625167"/>
                  </a:lnTo>
                  <a:lnTo>
                    <a:pt x="2692192" y="1614070"/>
                  </a:lnTo>
                  <a:lnTo>
                    <a:pt x="2747489" y="1602192"/>
                  </a:lnTo>
                  <a:lnTo>
                    <a:pt x="2801776" y="1589548"/>
                  </a:lnTo>
                  <a:lnTo>
                    <a:pt x="2855016" y="1576154"/>
                  </a:lnTo>
                  <a:lnTo>
                    <a:pt x="2907174" y="1562026"/>
                  </a:lnTo>
                  <a:lnTo>
                    <a:pt x="2958215" y="1547179"/>
                  </a:lnTo>
                  <a:lnTo>
                    <a:pt x="3008104" y="1531630"/>
                  </a:lnTo>
                  <a:lnTo>
                    <a:pt x="3056805" y="1515394"/>
                  </a:lnTo>
                  <a:lnTo>
                    <a:pt x="3104282" y="1498486"/>
                  </a:lnTo>
                  <a:lnTo>
                    <a:pt x="3150502" y="1480924"/>
                  </a:lnTo>
                  <a:lnTo>
                    <a:pt x="3195427" y="1462721"/>
                  </a:lnTo>
                  <a:lnTo>
                    <a:pt x="3239023" y="1443894"/>
                  </a:lnTo>
                  <a:lnTo>
                    <a:pt x="3281255" y="1424459"/>
                  </a:lnTo>
                  <a:lnTo>
                    <a:pt x="3322088" y="1404432"/>
                  </a:lnTo>
                  <a:lnTo>
                    <a:pt x="3361485" y="1383828"/>
                  </a:lnTo>
                  <a:lnTo>
                    <a:pt x="3399411" y="1362663"/>
                  </a:lnTo>
                  <a:lnTo>
                    <a:pt x="3435832" y="1340953"/>
                  </a:lnTo>
                  <a:lnTo>
                    <a:pt x="3470712" y="1318713"/>
                  </a:lnTo>
                  <a:lnTo>
                    <a:pt x="3504016" y="1295960"/>
                  </a:lnTo>
                  <a:lnTo>
                    <a:pt x="3535708" y="1272709"/>
                  </a:lnTo>
                  <a:lnTo>
                    <a:pt x="3565753" y="1248975"/>
                  </a:lnTo>
                  <a:lnTo>
                    <a:pt x="3620760" y="1200125"/>
                  </a:lnTo>
                  <a:lnTo>
                    <a:pt x="3668755" y="1149534"/>
                  </a:lnTo>
                  <a:lnTo>
                    <a:pt x="3709456" y="1097330"/>
                  </a:lnTo>
                  <a:lnTo>
                    <a:pt x="3742579" y="1043638"/>
                  </a:lnTo>
                  <a:lnTo>
                    <a:pt x="3767842" y="988585"/>
                  </a:lnTo>
                  <a:lnTo>
                    <a:pt x="3784963" y="932295"/>
                  </a:lnTo>
                  <a:lnTo>
                    <a:pt x="3793659" y="874896"/>
                  </a:lnTo>
                  <a:lnTo>
                    <a:pt x="3794760" y="845819"/>
                  </a:lnTo>
                  <a:lnTo>
                    <a:pt x="3793659" y="816743"/>
                  </a:lnTo>
                  <a:lnTo>
                    <a:pt x="3784963" y="759344"/>
                  </a:lnTo>
                  <a:lnTo>
                    <a:pt x="3767842" y="703054"/>
                  </a:lnTo>
                  <a:lnTo>
                    <a:pt x="3742579" y="648001"/>
                  </a:lnTo>
                  <a:lnTo>
                    <a:pt x="3709456" y="594309"/>
                  </a:lnTo>
                  <a:lnTo>
                    <a:pt x="3668755" y="542105"/>
                  </a:lnTo>
                  <a:lnTo>
                    <a:pt x="3620760" y="491514"/>
                  </a:lnTo>
                  <a:lnTo>
                    <a:pt x="3565753" y="442664"/>
                  </a:lnTo>
                  <a:lnTo>
                    <a:pt x="3535708" y="418930"/>
                  </a:lnTo>
                  <a:lnTo>
                    <a:pt x="3504016" y="395679"/>
                  </a:lnTo>
                  <a:lnTo>
                    <a:pt x="3470712" y="372926"/>
                  </a:lnTo>
                  <a:lnTo>
                    <a:pt x="3435832" y="350686"/>
                  </a:lnTo>
                  <a:lnTo>
                    <a:pt x="3399411" y="328976"/>
                  </a:lnTo>
                  <a:lnTo>
                    <a:pt x="3361485" y="307811"/>
                  </a:lnTo>
                  <a:lnTo>
                    <a:pt x="3322088" y="287207"/>
                  </a:lnTo>
                  <a:lnTo>
                    <a:pt x="3281255" y="267180"/>
                  </a:lnTo>
                  <a:lnTo>
                    <a:pt x="3239023" y="247745"/>
                  </a:lnTo>
                  <a:lnTo>
                    <a:pt x="3195427" y="228918"/>
                  </a:lnTo>
                  <a:lnTo>
                    <a:pt x="3150502" y="210715"/>
                  </a:lnTo>
                  <a:lnTo>
                    <a:pt x="3104282" y="193153"/>
                  </a:lnTo>
                  <a:lnTo>
                    <a:pt x="3056805" y="176245"/>
                  </a:lnTo>
                  <a:lnTo>
                    <a:pt x="3008104" y="160009"/>
                  </a:lnTo>
                  <a:lnTo>
                    <a:pt x="2958215" y="144460"/>
                  </a:lnTo>
                  <a:lnTo>
                    <a:pt x="2907174" y="129613"/>
                  </a:lnTo>
                  <a:lnTo>
                    <a:pt x="2855016" y="115485"/>
                  </a:lnTo>
                  <a:lnTo>
                    <a:pt x="2801776" y="102091"/>
                  </a:lnTo>
                  <a:lnTo>
                    <a:pt x="2747489" y="89447"/>
                  </a:lnTo>
                  <a:lnTo>
                    <a:pt x="2692192" y="77569"/>
                  </a:lnTo>
                  <a:lnTo>
                    <a:pt x="2635918" y="66472"/>
                  </a:lnTo>
                  <a:lnTo>
                    <a:pt x="2578704" y="56173"/>
                  </a:lnTo>
                  <a:lnTo>
                    <a:pt x="2520585" y="46686"/>
                  </a:lnTo>
                  <a:lnTo>
                    <a:pt x="2461596" y="38028"/>
                  </a:lnTo>
                  <a:lnTo>
                    <a:pt x="2401772" y="30215"/>
                  </a:lnTo>
                  <a:lnTo>
                    <a:pt x="2341150" y="23262"/>
                  </a:lnTo>
                  <a:lnTo>
                    <a:pt x="2279763" y="17185"/>
                  </a:lnTo>
                  <a:lnTo>
                    <a:pt x="2217648" y="11999"/>
                  </a:lnTo>
                  <a:lnTo>
                    <a:pt x="2154839" y="7721"/>
                  </a:lnTo>
                  <a:lnTo>
                    <a:pt x="2091373" y="4367"/>
                  </a:lnTo>
                  <a:lnTo>
                    <a:pt x="2027284" y="1951"/>
                  </a:lnTo>
                  <a:lnTo>
                    <a:pt x="1962608" y="490"/>
                  </a:lnTo>
                  <a:lnTo>
                    <a:pt x="1897379" y="0"/>
                  </a:lnTo>
                  <a:close/>
                </a:path>
              </a:pathLst>
            </a:custGeom>
            <a:solidFill>
              <a:srgbClr val="F9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08810" y="2859786"/>
              <a:ext cx="3794760" cy="1691639"/>
            </a:xfrm>
            <a:custGeom>
              <a:avLst/>
              <a:gdLst/>
              <a:ahLst/>
              <a:cxnLst/>
              <a:rect l="l" t="t" r="r" b="b"/>
              <a:pathLst>
                <a:path w="3794760" h="1691639">
                  <a:moveTo>
                    <a:pt x="0" y="845819"/>
                  </a:moveTo>
                  <a:lnTo>
                    <a:pt x="4377" y="787913"/>
                  </a:lnTo>
                  <a:lnTo>
                    <a:pt x="17321" y="731053"/>
                  </a:lnTo>
                  <a:lnTo>
                    <a:pt x="38548" y="675365"/>
                  </a:lnTo>
                  <a:lnTo>
                    <a:pt x="67777" y="620977"/>
                  </a:lnTo>
                  <a:lnTo>
                    <a:pt x="104724" y="568013"/>
                  </a:lnTo>
                  <a:lnTo>
                    <a:pt x="149107" y="516600"/>
                  </a:lnTo>
                  <a:lnTo>
                    <a:pt x="200644" y="466864"/>
                  </a:lnTo>
                  <a:lnTo>
                    <a:pt x="259051" y="418930"/>
                  </a:lnTo>
                  <a:lnTo>
                    <a:pt x="290743" y="395679"/>
                  </a:lnTo>
                  <a:lnTo>
                    <a:pt x="324047" y="372926"/>
                  </a:lnTo>
                  <a:lnTo>
                    <a:pt x="358927" y="350686"/>
                  </a:lnTo>
                  <a:lnTo>
                    <a:pt x="395348" y="328976"/>
                  </a:lnTo>
                  <a:lnTo>
                    <a:pt x="433274" y="307811"/>
                  </a:lnTo>
                  <a:lnTo>
                    <a:pt x="472671" y="287207"/>
                  </a:lnTo>
                  <a:lnTo>
                    <a:pt x="513504" y="267180"/>
                  </a:lnTo>
                  <a:lnTo>
                    <a:pt x="555736" y="247745"/>
                  </a:lnTo>
                  <a:lnTo>
                    <a:pt x="599332" y="228918"/>
                  </a:lnTo>
                  <a:lnTo>
                    <a:pt x="644257" y="210715"/>
                  </a:lnTo>
                  <a:lnTo>
                    <a:pt x="690477" y="193153"/>
                  </a:lnTo>
                  <a:lnTo>
                    <a:pt x="737954" y="176245"/>
                  </a:lnTo>
                  <a:lnTo>
                    <a:pt x="786655" y="160009"/>
                  </a:lnTo>
                  <a:lnTo>
                    <a:pt x="836544" y="144460"/>
                  </a:lnTo>
                  <a:lnTo>
                    <a:pt x="887585" y="129613"/>
                  </a:lnTo>
                  <a:lnTo>
                    <a:pt x="939743" y="115485"/>
                  </a:lnTo>
                  <a:lnTo>
                    <a:pt x="992983" y="102091"/>
                  </a:lnTo>
                  <a:lnTo>
                    <a:pt x="1047270" y="89447"/>
                  </a:lnTo>
                  <a:lnTo>
                    <a:pt x="1102567" y="77569"/>
                  </a:lnTo>
                  <a:lnTo>
                    <a:pt x="1158841" y="66472"/>
                  </a:lnTo>
                  <a:lnTo>
                    <a:pt x="1216055" y="56173"/>
                  </a:lnTo>
                  <a:lnTo>
                    <a:pt x="1274174" y="46686"/>
                  </a:lnTo>
                  <a:lnTo>
                    <a:pt x="1333163" y="38028"/>
                  </a:lnTo>
                  <a:lnTo>
                    <a:pt x="1392987" y="30215"/>
                  </a:lnTo>
                  <a:lnTo>
                    <a:pt x="1453609" y="23262"/>
                  </a:lnTo>
                  <a:lnTo>
                    <a:pt x="1514996" y="17185"/>
                  </a:lnTo>
                  <a:lnTo>
                    <a:pt x="1577111" y="11999"/>
                  </a:lnTo>
                  <a:lnTo>
                    <a:pt x="1639920" y="7721"/>
                  </a:lnTo>
                  <a:lnTo>
                    <a:pt x="1703386" y="4367"/>
                  </a:lnTo>
                  <a:lnTo>
                    <a:pt x="1767475" y="1951"/>
                  </a:lnTo>
                  <a:lnTo>
                    <a:pt x="1832151" y="490"/>
                  </a:lnTo>
                  <a:lnTo>
                    <a:pt x="1897379" y="0"/>
                  </a:lnTo>
                  <a:lnTo>
                    <a:pt x="1962608" y="490"/>
                  </a:lnTo>
                  <a:lnTo>
                    <a:pt x="2027284" y="1951"/>
                  </a:lnTo>
                  <a:lnTo>
                    <a:pt x="2091373" y="4367"/>
                  </a:lnTo>
                  <a:lnTo>
                    <a:pt x="2154839" y="7721"/>
                  </a:lnTo>
                  <a:lnTo>
                    <a:pt x="2217648" y="11999"/>
                  </a:lnTo>
                  <a:lnTo>
                    <a:pt x="2279763" y="17185"/>
                  </a:lnTo>
                  <a:lnTo>
                    <a:pt x="2341150" y="23262"/>
                  </a:lnTo>
                  <a:lnTo>
                    <a:pt x="2401772" y="30215"/>
                  </a:lnTo>
                  <a:lnTo>
                    <a:pt x="2461596" y="38028"/>
                  </a:lnTo>
                  <a:lnTo>
                    <a:pt x="2520585" y="46686"/>
                  </a:lnTo>
                  <a:lnTo>
                    <a:pt x="2578704" y="56173"/>
                  </a:lnTo>
                  <a:lnTo>
                    <a:pt x="2635918" y="66472"/>
                  </a:lnTo>
                  <a:lnTo>
                    <a:pt x="2692192" y="77569"/>
                  </a:lnTo>
                  <a:lnTo>
                    <a:pt x="2747489" y="89447"/>
                  </a:lnTo>
                  <a:lnTo>
                    <a:pt x="2801776" y="102091"/>
                  </a:lnTo>
                  <a:lnTo>
                    <a:pt x="2855016" y="115485"/>
                  </a:lnTo>
                  <a:lnTo>
                    <a:pt x="2907174" y="129613"/>
                  </a:lnTo>
                  <a:lnTo>
                    <a:pt x="2958215" y="144460"/>
                  </a:lnTo>
                  <a:lnTo>
                    <a:pt x="3008104" y="160009"/>
                  </a:lnTo>
                  <a:lnTo>
                    <a:pt x="3056805" y="176245"/>
                  </a:lnTo>
                  <a:lnTo>
                    <a:pt x="3104282" y="193153"/>
                  </a:lnTo>
                  <a:lnTo>
                    <a:pt x="3150502" y="210715"/>
                  </a:lnTo>
                  <a:lnTo>
                    <a:pt x="3195427" y="228918"/>
                  </a:lnTo>
                  <a:lnTo>
                    <a:pt x="3239023" y="247745"/>
                  </a:lnTo>
                  <a:lnTo>
                    <a:pt x="3281255" y="267180"/>
                  </a:lnTo>
                  <a:lnTo>
                    <a:pt x="3322088" y="287207"/>
                  </a:lnTo>
                  <a:lnTo>
                    <a:pt x="3361485" y="307811"/>
                  </a:lnTo>
                  <a:lnTo>
                    <a:pt x="3399411" y="328976"/>
                  </a:lnTo>
                  <a:lnTo>
                    <a:pt x="3435832" y="350686"/>
                  </a:lnTo>
                  <a:lnTo>
                    <a:pt x="3470712" y="372926"/>
                  </a:lnTo>
                  <a:lnTo>
                    <a:pt x="3504016" y="395679"/>
                  </a:lnTo>
                  <a:lnTo>
                    <a:pt x="3535708" y="418930"/>
                  </a:lnTo>
                  <a:lnTo>
                    <a:pt x="3565753" y="442664"/>
                  </a:lnTo>
                  <a:lnTo>
                    <a:pt x="3620760" y="491514"/>
                  </a:lnTo>
                  <a:lnTo>
                    <a:pt x="3668755" y="542105"/>
                  </a:lnTo>
                  <a:lnTo>
                    <a:pt x="3709456" y="594309"/>
                  </a:lnTo>
                  <a:lnTo>
                    <a:pt x="3742579" y="648001"/>
                  </a:lnTo>
                  <a:lnTo>
                    <a:pt x="3767842" y="703054"/>
                  </a:lnTo>
                  <a:lnTo>
                    <a:pt x="3784963" y="759344"/>
                  </a:lnTo>
                  <a:lnTo>
                    <a:pt x="3793659" y="816743"/>
                  </a:lnTo>
                  <a:lnTo>
                    <a:pt x="3794760" y="845819"/>
                  </a:lnTo>
                  <a:lnTo>
                    <a:pt x="3793659" y="874896"/>
                  </a:lnTo>
                  <a:lnTo>
                    <a:pt x="3784963" y="932295"/>
                  </a:lnTo>
                  <a:lnTo>
                    <a:pt x="3767842" y="988585"/>
                  </a:lnTo>
                  <a:lnTo>
                    <a:pt x="3742579" y="1043638"/>
                  </a:lnTo>
                  <a:lnTo>
                    <a:pt x="3709456" y="1097330"/>
                  </a:lnTo>
                  <a:lnTo>
                    <a:pt x="3668755" y="1149534"/>
                  </a:lnTo>
                  <a:lnTo>
                    <a:pt x="3620760" y="1200125"/>
                  </a:lnTo>
                  <a:lnTo>
                    <a:pt x="3565753" y="1248975"/>
                  </a:lnTo>
                  <a:lnTo>
                    <a:pt x="3535708" y="1272709"/>
                  </a:lnTo>
                  <a:lnTo>
                    <a:pt x="3504016" y="1295960"/>
                  </a:lnTo>
                  <a:lnTo>
                    <a:pt x="3470712" y="1318713"/>
                  </a:lnTo>
                  <a:lnTo>
                    <a:pt x="3435832" y="1340953"/>
                  </a:lnTo>
                  <a:lnTo>
                    <a:pt x="3399411" y="1362663"/>
                  </a:lnTo>
                  <a:lnTo>
                    <a:pt x="3361485" y="1383828"/>
                  </a:lnTo>
                  <a:lnTo>
                    <a:pt x="3322088" y="1404432"/>
                  </a:lnTo>
                  <a:lnTo>
                    <a:pt x="3281255" y="1424459"/>
                  </a:lnTo>
                  <a:lnTo>
                    <a:pt x="3239023" y="1443894"/>
                  </a:lnTo>
                  <a:lnTo>
                    <a:pt x="3195427" y="1462721"/>
                  </a:lnTo>
                  <a:lnTo>
                    <a:pt x="3150502" y="1480924"/>
                  </a:lnTo>
                  <a:lnTo>
                    <a:pt x="3104282" y="1498486"/>
                  </a:lnTo>
                  <a:lnTo>
                    <a:pt x="3056805" y="1515394"/>
                  </a:lnTo>
                  <a:lnTo>
                    <a:pt x="3008104" y="1531630"/>
                  </a:lnTo>
                  <a:lnTo>
                    <a:pt x="2958215" y="1547179"/>
                  </a:lnTo>
                  <a:lnTo>
                    <a:pt x="2907174" y="1562026"/>
                  </a:lnTo>
                  <a:lnTo>
                    <a:pt x="2855016" y="1576154"/>
                  </a:lnTo>
                  <a:lnTo>
                    <a:pt x="2801776" y="1589548"/>
                  </a:lnTo>
                  <a:lnTo>
                    <a:pt x="2747489" y="1602192"/>
                  </a:lnTo>
                  <a:lnTo>
                    <a:pt x="2692192" y="1614070"/>
                  </a:lnTo>
                  <a:lnTo>
                    <a:pt x="2635918" y="1625167"/>
                  </a:lnTo>
                  <a:lnTo>
                    <a:pt x="2578704" y="1635466"/>
                  </a:lnTo>
                  <a:lnTo>
                    <a:pt x="2520585" y="1644953"/>
                  </a:lnTo>
                  <a:lnTo>
                    <a:pt x="2461596" y="1653611"/>
                  </a:lnTo>
                  <a:lnTo>
                    <a:pt x="2401772" y="1661424"/>
                  </a:lnTo>
                  <a:lnTo>
                    <a:pt x="2341150" y="1668377"/>
                  </a:lnTo>
                  <a:lnTo>
                    <a:pt x="2279763" y="1674454"/>
                  </a:lnTo>
                  <a:lnTo>
                    <a:pt x="2217648" y="1679640"/>
                  </a:lnTo>
                  <a:lnTo>
                    <a:pt x="2154839" y="1683918"/>
                  </a:lnTo>
                  <a:lnTo>
                    <a:pt x="2091373" y="1687272"/>
                  </a:lnTo>
                  <a:lnTo>
                    <a:pt x="2027284" y="1689688"/>
                  </a:lnTo>
                  <a:lnTo>
                    <a:pt x="1962608" y="1691149"/>
                  </a:lnTo>
                  <a:lnTo>
                    <a:pt x="1897379" y="1691639"/>
                  </a:lnTo>
                  <a:lnTo>
                    <a:pt x="1832151" y="1691149"/>
                  </a:lnTo>
                  <a:lnTo>
                    <a:pt x="1767475" y="1689688"/>
                  </a:lnTo>
                  <a:lnTo>
                    <a:pt x="1703386" y="1687272"/>
                  </a:lnTo>
                  <a:lnTo>
                    <a:pt x="1639920" y="1683918"/>
                  </a:lnTo>
                  <a:lnTo>
                    <a:pt x="1577111" y="1679640"/>
                  </a:lnTo>
                  <a:lnTo>
                    <a:pt x="1514996" y="1674454"/>
                  </a:lnTo>
                  <a:lnTo>
                    <a:pt x="1453609" y="1668377"/>
                  </a:lnTo>
                  <a:lnTo>
                    <a:pt x="1392987" y="1661424"/>
                  </a:lnTo>
                  <a:lnTo>
                    <a:pt x="1333163" y="1653611"/>
                  </a:lnTo>
                  <a:lnTo>
                    <a:pt x="1274174" y="1644953"/>
                  </a:lnTo>
                  <a:lnTo>
                    <a:pt x="1216055" y="1635466"/>
                  </a:lnTo>
                  <a:lnTo>
                    <a:pt x="1158841" y="1625167"/>
                  </a:lnTo>
                  <a:lnTo>
                    <a:pt x="1102567" y="1614070"/>
                  </a:lnTo>
                  <a:lnTo>
                    <a:pt x="1047270" y="1602192"/>
                  </a:lnTo>
                  <a:lnTo>
                    <a:pt x="992983" y="1589548"/>
                  </a:lnTo>
                  <a:lnTo>
                    <a:pt x="939743" y="1576154"/>
                  </a:lnTo>
                  <a:lnTo>
                    <a:pt x="887585" y="1562026"/>
                  </a:lnTo>
                  <a:lnTo>
                    <a:pt x="836544" y="1547179"/>
                  </a:lnTo>
                  <a:lnTo>
                    <a:pt x="786655" y="1531630"/>
                  </a:lnTo>
                  <a:lnTo>
                    <a:pt x="737954" y="1515394"/>
                  </a:lnTo>
                  <a:lnTo>
                    <a:pt x="690477" y="1498486"/>
                  </a:lnTo>
                  <a:lnTo>
                    <a:pt x="644257" y="1480924"/>
                  </a:lnTo>
                  <a:lnTo>
                    <a:pt x="599332" y="1462721"/>
                  </a:lnTo>
                  <a:lnTo>
                    <a:pt x="555736" y="1443894"/>
                  </a:lnTo>
                  <a:lnTo>
                    <a:pt x="513504" y="1424459"/>
                  </a:lnTo>
                  <a:lnTo>
                    <a:pt x="472671" y="1404432"/>
                  </a:lnTo>
                  <a:lnTo>
                    <a:pt x="433274" y="1383828"/>
                  </a:lnTo>
                  <a:lnTo>
                    <a:pt x="395348" y="1362663"/>
                  </a:lnTo>
                  <a:lnTo>
                    <a:pt x="358927" y="1340953"/>
                  </a:lnTo>
                  <a:lnTo>
                    <a:pt x="324047" y="1318713"/>
                  </a:lnTo>
                  <a:lnTo>
                    <a:pt x="290743" y="1295960"/>
                  </a:lnTo>
                  <a:lnTo>
                    <a:pt x="259051" y="1272709"/>
                  </a:lnTo>
                  <a:lnTo>
                    <a:pt x="229006" y="1248975"/>
                  </a:lnTo>
                  <a:lnTo>
                    <a:pt x="173999" y="1200125"/>
                  </a:lnTo>
                  <a:lnTo>
                    <a:pt x="126004" y="1149534"/>
                  </a:lnTo>
                  <a:lnTo>
                    <a:pt x="85303" y="1097330"/>
                  </a:lnTo>
                  <a:lnTo>
                    <a:pt x="52180" y="1043638"/>
                  </a:lnTo>
                  <a:lnTo>
                    <a:pt x="26917" y="988585"/>
                  </a:lnTo>
                  <a:lnTo>
                    <a:pt x="9796" y="932295"/>
                  </a:lnTo>
                  <a:lnTo>
                    <a:pt x="1100" y="874896"/>
                  </a:lnTo>
                  <a:lnTo>
                    <a:pt x="0" y="845819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06472" y="3229736"/>
            <a:ext cx="2600325" cy="8909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065" marR="5080" indent="-3175" algn="ctr">
              <a:lnSpc>
                <a:spcPct val="91600"/>
              </a:lnSpc>
              <a:spcBef>
                <a:spcPts val="315"/>
              </a:spcBef>
            </a:pPr>
            <a:r>
              <a:rPr sz="2000" spc="-10" dirty="0">
                <a:solidFill>
                  <a:srgbClr val="161E3B"/>
                </a:solidFill>
                <a:latin typeface="Calibri"/>
                <a:cs typeface="Calibri"/>
              </a:rPr>
              <a:t>Patients </a:t>
            </a:r>
            <a:r>
              <a:rPr sz="2000" spc="-5" dirty="0">
                <a:solidFill>
                  <a:srgbClr val="161E3B"/>
                </a:solidFill>
                <a:latin typeface="Calibri"/>
                <a:cs typeface="Calibri"/>
              </a:rPr>
              <a:t>dedicate 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more </a:t>
            </a:r>
            <a:r>
              <a:rPr sz="2000" spc="10" dirty="0">
                <a:solidFill>
                  <a:srgbClr val="161E3B"/>
                </a:solidFill>
                <a:latin typeface="Calibri"/>
                <a:cs typeface="Calibri"/>
              </a:rPr>
              <a:t> time</a:t>
            </a:r>
            <a:r>
              <a:rPr sz="2000" spc="-65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61E3B"/>
                </a:solidFill>
                <a:latin typeface="Calibri"/>
                <a:cs typeface="Calibri"/>
              </a:rPr>
              <a:t>for</a:t>
            </a:r>
            <a:r>
              <a:rPr sz="2000" spc="-50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61E3B"/>
                </a:solidFill>
                <a:latin typeface="Calibri"/>
                <a:cs typeface="Calibri"/>
              </a:rPr>
              <a:t>organization </a:t>
            </a:r>
            <a:r>
              <a:rPr sz="2000" spc="-440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61E3B"/>
                </a:solidFill>
                <a:latin typeface="Calibri"/>
                <a:cs typeface="Calibri"/>
              </a:rPr>
              <a:t>(full</a:t>
            </a:r>
            <a:r>
              <a:rPr sz="2000" spc="-35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161E3B"/>
                </a:solidFill>
                <a:latin typeface="Calibri"/>
                <a:cs typeface="Calibri"/>
              </a:rPr>
              <a:t>time</a:t>
            </a:r>
            <a:r>
              <a:rPr sz="2000" spc="-70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job</a:t>
            </a:r>
            <a:r>
              <a:rPr sz="2000" spc="-55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elsewhere)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805813" y="4700270"/>
            <a:ext cx="4001135" cy="1957070"/>
            <a:chOff x="1805813" y="4700270"/>
            <a:chExt cx="4001135" cy="1957070"/>
          </a:xfrm>
        </p:grpSpPr>
        <p:sp>
          <p:nvSpPr>
            <p:cNvPr id="16" name="object 16"/>
            <p:cNvSpPr/>
            <p:nvPr/>
          </p:nvSpPr>
          <p:spPr>
            <a:xfrm>
              <a:off x="3598291" y="4700269"/>
              <a:ext cx="407034" cy="406400"/>
            </a:xfrm>
            <a:custGeom>
              <a:avLst/>
              <a:gdLst/>
              <a:ahLst/>
              <a:cxnLst/>
              <a:rect l="l" t="t" r="r" b="b"/>
              <a:pathLst>
                <a:path w="407035" h="406400">
                  <a:moveTo>
                    <a:pt x="406654" y="138430"/>
                  </a:moveTo>
                  <a:lnTo>
                    <a:pt x="268351" y="138430"/>
                  </a:lnTo>
                  <a:lnTo>
                    <a:pt x="268351" y="0"/>
                  </a:lnTo>
                  <a:lnTo>
                    <a:pt x="138303" y="0"/>
                  </a:lnTo>
                  <a:lnTo>
                    <a:pt x="138303" y="138430"/>
                  </a:lnTo>
                  <a:lnTo>
                    <a:pt x="0" y="138430"/>
                  </a:lnTo>
                  <a:lnTo>
                    <a:pt x="0" y="267970"/>
                  </a:lnTo>
                  <a:lnTo>
                    <a:pt x="138303" y="267970"/>
                  </a:lnTo>
                  <a:lnTo>
                    <a:pt x="138303" y="406400"/>
                  </a:lnTo>
                  <a:lnTo>
                    <a:pt x="268351" y="406400"/>
                  </a:lnTo>
                  <a:lnTo>
                    <a:pt x="268351" y="267970"/>
                  </a:lnTo>
                  <a:lnTo>
                    <a:pt x="406654" y="267970"/>
                  </a:lnTo>
                  <a:lnTo>
                    <a:pt x="406654" y="138430"/>
                  </a:lnTo>
                  <a:close/>
                </a:path>
              </a:pathLst>
            </a:custGeom>
            <a:solidFill>
              <a:srgbClr val="FBC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2798" y="5260086"/>
              <a:ext cx="3987165" cy="1390015"/>
            </a:xfrm>
            <a:custGeom>
              <a:avLst/>
              <a:gdLst/>
              <a:ahLst/>
              <a:cxnLst/>
              <a:rect l="l" t="t" r="r" b="b"/>
              <a:pathLst>
                <a:path w="3987165" h="1390015">
                  <a:moveTo>
                    <a:pt x="1993391" y="0"/>
                  </a:moveTo>
                  <a:lnTo>
                    <a:pt x="1924859" y="402"/>
                  </a:lnTo>
                  <a:lnTo>
                    <a:pt x="1856907" y="1603"/>
                  </a:lnTo>
                  <a:lnTo>
                    <a:pt x="1789572" y="3588"/>
                  </a:lnTo>
                  <a:lnTo>
                    <a:pt x="1722891" y="6344"/>
                  </a:lnTo>
                  <a:lnTo>
                    <a:pt x="1656902" y="9859"/>
                  </a:lnTo>
                  <a:lnTo>
                    <a:pt x="1591641" y="14119"/>
                  </a:lnTo>
                  <a:lnTo>
                    <a:pt x="1527146" y="19112"/>
                  </a:lnTo>
                  <a:lnTo>
                    <a:pt x="1463454" y="24824"/>
                  </a:lnTo>
                  <a:lnTo>
                    <a:pt x="1400602" y="31244"/>
                  </a:lnTo>
                  <a:lnTo>
                    <a:pt x="1338626" y="38357"/>
                  </a:lnTo>
                  <a:lnTo>
                    <a:pt x="1277565" y="46151"/>
                  </a:lnTo>
                  <a:lnTo>
                    <a:pt x="1217455" y="54613"/>
                  </a:lnTo>
                  <a:lnTo>
                    <a:pt x="1158334" y="63731"/>
                  </a:lnTo>
                  <a:lnTo>
                    <a:pt x="1100237" y="73490"/>
                  </a:lnTo>
                  <a:lnTo>
                    <a:pt x="1043203" y="83878"/>
                  </a:lnTo>
                  <a:lnTo>
                    <a:pt x="987269" y="94883"/>
                  </a:lnTo>
                  <a:lnTo>
                    <a:pt x="932472" y="106490"/>
                  </a:lnTo>
                  <a:lnTo>
                    <a:pt x="878848" y="118688"/>
                  </a:lnTo>
                  <a:lnTo>
                    <a:pt x="826435" y="131464"/>
                  </a:lnTo>
                  <a:lnTo>
                    <a:pt x="775271" y="144804"/>
                  </a:lnTo>
                  <a:lnTo>
                    <a:pt x="725391" y="158695"/>
                  </a:lnTo>
                  <a:lnTo>
                    <a:pt x="676834" y="173125"/>
                  </a:lnTo>
                  <a:lnTo>
                    <a:pt x="629636" y="188081"/>
                  </a:lnTo>
                  <a:lnTo>
                    <a:pt x="583834" y="203549"/>
                  </a:lnTo>
                  <a:lnTo>
                    <a:pt x="539466" y="219517"/>
                  </a:lnTo>
                  <a:lnTo>
                    <a:pt x="496569" y="235971"/>
                  </a:lnTo>
                  <a:lnTo>
                    <a:pt x="455179" y="252900"/>
                  </a:lnTo>
                  <a:lnTo>
                    <a:pt x="415335" y="270289"/>
                  </a:lnTo>
                  <a:lnTo>
                    <a:pt x="377072" y="288127"/>
                  </a:lnTo>
                  <a:lnTo>
                    <a:pt x="340428" y="306399"/>
                  </a:lnTo>
                  <a:lnTo>
                    <a:pt x="305441" y="325094"/>
                  </a:lnTo>
                  <a:lnTo>
                    <a:pt x="272146" y="344198"/>
                  </a:lnTo>
                  <a:lnTo>
                    <a:pt x="210786" y="383581"/>
                  </a:lnTo>
                  <a:lnTo>
                    <a:pt x="156644" y="424445"/>
                  </a:lnTo>
                  <a:lnTo>
                    <a:pt x="110017" y="466688"/>
                  </a:lnTo>
                  <a:lnTo>
                    <a:pt x="71202" y="510204"/>
                  </a:lnTo>
                  <a:lnTo>
                    <a:pt x="40496" y="554892"/>
                  </a:lnTo>
                  <a:lnTo>
                    <a:pt x="18196" y="600646"/>
                  </a:lnTo>
                  <a:lnTo>
                    <a:pt x="4598" y="647365"/>
                  </a:lnTo>
                  <a:lnTo>
                    <a:pt x="0" y="694944"/>
                  </a:lnTo>
                  <a:lnTo>
                    <a:pt x="1155" y="718835"/>
                  </a:lnTo>
                  <a:lnTo>
                    <a:pt x="10291" y="765997"/>
                  </a:lnTo>
                  <a:lnTo>
                    <a:pt x="28277" y="812248"/>
                  </a:lnTo>
                  <a:lnTo>
                    <a:pt x="54817" y="857483"/>
                  </a:lnTo>
                  <a:lnTo>
                    <a:pt x="89615" y="901598"/>
                  </a:lnTo>
                  <a:lnTo>
                    <a:pt x="132373" y="944491"/>
                  </a:lnTo>
                  <a:lnTo>
                    <a:pt x="182794" y="986058"/>
                  </a:lnTo>
                  <a:lnTo>
                    <a:pt x="240582" y="1026195"/>
                  </a:lnTo>
                  <a:lnTo>
                    <a:pt x="305441" y="1064799"/>
                  </a:lnTo>
                  <a:lnTo>
                    <a:pt x="340428" y="1083493"/>
                  </a:lnTo>
                  <a:lnTo>
                    <a:pt x="377072" y="1101766"/>
                  </a:lnTo>
                  <a:lnTo>
                    <a:pt x="415335" y="1119603"/>
                  </a:lnTo>
                  <a:lnTo>
                    <a:pt x="455179" y="1136992"/>
                  </a:lnTo>
                  <a:lnTo>
                    <a:pt x="496569" y="1153921"/>
                  </a:lnTo>
                  <a:lnTo>
                    <a:pt x="539466" y="1170375"/>
                  </a:lnTo>
                  <a:lnTo>
                    <a:pt x="583834" y="1186343"/>
                  </a:lnTo>
                  <a:lnTo>
                    <a:pt x="629636" y="1201811"/>
                  </a:lnTo>
                  <a:lnTo>
                    <a:pt x="676834" y="1216766"/>
                  </a:lnTo>
                  <a:lnTo>
                    <a:pt x="725391" y="1231196"/>
                  </a:lnTo>
                  <a:lnTo>
                    <a:pt x="775271" y="1245087"/>
                  </a:lnTo>
                  <a:lnTo>
                    <a:pt x="826435" y="1258427"/>
                  </a:lnTo>
                  <a:lnTo>
                    <a:pt x="878848" y="1271202"/>
                  </a:lnTo>
                  <a:lnTo>
                    <a:pt x="932472" y="1283400"/>
                  </a:lnTo>
                  <a:lnTo>
                    <a:pt x="987269" y="1295007"/>
                  </a:lnTo>
                  <a:lnTo>
                    <a:pt x="1043203" y="1306011"/>
                  </a:lnTo>
                  <a:lnTo>
                    <a:pt x="1100237" y="1316400"/>
                  </a:lnTo>
                  <a:lnTo>
                    <a:pt x="1158334" y="1326158"/>
                  </a:lnTo>
                  <a:lnTo>
                    <a:pt x="1217455" y="1335275"/>
                  </a:lnTo>
                  <a:lnTo>
                    <a:pt x="1277565" y="1343737"/>
                  </a:lnTo>
                  <a:lnTo>
                    <a:pt x="1338626" y="1351531"/>
                  </a:lnTo>
                  <a:lnTo>
                    <a:pt x="1400602" y="1358644"/>
                  </a:lnTo>
                  <a:lnTo>
                    <a:pt x="1463454" y="1365063"/>
                  </a:lnTo>
                  <a:lnTo>
                    <a:pt x="1527146" y="1370776"/>
                  </a:lnTo>
                  <a:lnTo>
                    <a:pt x="1591641" y="1375769"/>
                  </a:lnTo>
                  <a:lnTo>
                    <a:pt x="1656902" y="1380029"/>
                  </a:lnTo>
                  <a:lnTo>
                    <a:pt x="1722891" y="1383543"/>
                  </a:lnTo>
                  <a:lnTo>
                    <a:pt x="1789572" y="1386300"/>
                  </a:lnTo>
                  <a:lnTo>
                    <a:pt x="1856907" y="1388284"/>
                  </a:lnTo>
                  <a:lnTo>
                    <a:pt x="1924859" y="1389485"/>
                  </a:lnTo>
                  <a:lnTo>
                    <a:pt x="1993391" y="1389888"/>
                  </a:lnTo>
                  <a:lnTo>
                    <a:pt x="2061924" y="1389485"/>
                  </a:lnTo>
                  <a:lnTo>
                    <a:pt x="2129876" y="1388284"/>
                  </a:lnTo>
                  <a:lnTo>
                    <a:pt x="2197211" y="1386300"/>
                  </a:lnTo>
                  <a:lnTo>
                    <a:pt x="2263892" y="1383543"/>
                  </a:lnTo>
                  <a:lnTo>
                    <a:pt x="2329881" y="1380029"/>
                  </a:lnTo>
                  <a:lnTo>
                    <a:pt x="2395142" y="1375769"/>
                  </a:lnTo>
                  <a:lnTo>
                    <a:pt x="2459637" y="1370776"/>
                  </a:lnTo>
                  <a:lnTo>
                    <a:pt x="2523329" y="1365063"/>
                  </a:lnTo>
                  <a:lnTo>
                    <a:pt x="2586181" y="1358644"/>
                  </a:lnTo>
                  <a:lnTo>
                    <a:pt x="2648157" y="1351531"/>
                  </a:lnTo>
                  <a:lnTo>
                    <a:pt x="2709218" y="1343737"/>
                  </a:lnTo>
                  <a:lnTo>
                    <a:pt x="2769328" y="1335275"/>
                  </a:lnTo>
                  <a:lnTo>
                    <a:pt x="2828449" y="1326158"/>
                  </a:lnTo>
                  <a:lnTo>
                    <a:pt x="2886546" y="1316400"/>
                  </a:lnTo>
                  <a:lnTo>
                    <a:pt x="2943580" y="1306011"/>
                  </a:lnTo>
                  <a:lnTo>
                    <a:pt x="2999514" y="1295007"/>
                  </a:lnTo>
                  <a:lnTo>
                    <a:pt x="3054311" y="1283400"/>
                  </a:lnTo>
                  <a:lnTo>
                    <a:pt x="3107935" y="1271202"/>
                  </a:lnTo>
                  <a:lnTo>
                    <a:pt x="3160348" y="1258427"/>
                  </a:lnTo>
                  <a:lnTo>
                    <a:pt x="3211512" y="1245087"/>
                  </a:lnTo>
                  <a:lnTo>
                    <a:pt x="3261392" y="1231196"/>
                  </a:lnTo>
                  <a:lnTo>
                    <a:pt x="3309949" y="1216766"/>
                  </a:lnTo>
                  <a:lnTo>
                    <a:pt x="3357147" y="1201811"/>
                  </a:lnTo>
                  <a:lnTo>
                    <a:pt x="3402949" y="1186343"/>
                  </a:lnTo>
                  <a:lnTo>
                    <a:pt x="3447317" y="1170375"/>
                  </a:lnTo>
                  <a:lnTo>
                    <a:pt x="3490214" y="1153921"/>
                  </a:lnTo>
                  <a:lnTo>
                    <a:pt x="3531604" y="1136992"/>
                  </a:lnTo>
                  <a:lnTo>
                    <a:pt x="3571448" y="1119603"/>
                  </a:lnTo>
                  <a:lnTo>
                    <a:pt x="3609711" y="1101766"/>
                  </a:lnTo>
                  <a:lnTo>
                    <a:pt x="3646355" y="1083493"/>
                  </a:lnTo>
                  <a:lnTo>
                    <a:pt x="3681342" y="1064799"/>
                  </a:lnTo>
                  <a:lnTo>
                    <a:pt x="3714637" y="1045695"/>
                  </a:lnTo>
                  <a:lnTo>
                    <a:pt x="3775997" y="1006312"/>
                  </a:lnTo>
                  <a:lnTo>
                    <a:pt x="3830139" y="965447"/>
                  </a:lnTo>
                  <a:lnTo>
                    <a:pt x="3876766" y="923204"/>
                  </a:lnTo>
                  <a:lnTo>
                    <a:pt x="3915581" y="879687"/>
                  </a:lnTo>
                  <a:lnTo>
                    <a:pt x="3946287" y="834999"/>
                  </a:lnTo>
                  <a:lnTo>
                    <a:pt x="3968587" y="789243"/>
                  </a:lnTo>
                  <a:lnTo>
                    <a:pt x="3982185" y="742524"/>
                  </a:lnTo>
                  <a:lnTo>
                    <a:pt x="3986784" y="694944"/>
                  </a:lnTo>
                  <a:lnTo>
                    <a:pt x="3985628" y="671053"/>
                  </a:lnTo>
                  <a:lnTo>
                    <a:pt x="3976492" y="623892"/>
                  </a:lnTo>
                  <a:lnTo>
                    <a:pt x="3958506" y="577642"/>
                  </a:lnTo>
                  <a:lnTo>
                    <a:pt x="3931966" y="532408"/>
                  </a:lnTo>
                  <a:lnTo>
                    <a:pt x="3897168" y="488293"/>
                  </a:lnTo>
                  <a:lnTo>
                    <a:pt x="3854410" y="445401"/>
                  </a:lnTo>
                  <a:lnTo>
                    <a:pt x="3803989" y="403834"/>
                  </a:lnTo>
                  <a:lnTo>
                    <a:pt x="3746201" y="363698"/>
                  </a:lnTo>
                  <a:lnTo>
                    <a:pt x="3681342" y="325094"/>
                  </a:lnTo>
                  <a:lnTo>
                    <a:pt x="3646355" y="306399"/>
                  </a:lnTo>
                  <a:lnTo>
                    <a:pt x="3609711" y="288127"/>
                  </a:lnTo>
                  <a:lnTo>
                    <a:pt x="3571448" y="270289"/>
                  </a:lnTo>
                  <a:lnTo>
                    <a:pt x="3531604" y="252900"/>
                  </a:lnTo>
                  <a:lnTo>
                    <a:pt x="3490214" y="235971"/>
                  </a:lnTo>
                  <a:lnTo>
                    <a:pt x="3447317" y="219517"/>
                  </a:lnTo>
                  <a:lnTo>
                    <a:pt x="3402949" y="203549"/>
                  </a:lnTo>
                  <a:lnTo>
                    <a:pt x="3357147" y="188081"/>
                  </a:lnTo>
                  <a:lnTo>
                    <a:pt x="3309949" y="173125"/>
                  </a:lnTo>
                  <a:lnTo>
                    <a:pt x="3261392" y="158695"/>
                  </a:lnTo>
                  <a:lnTo>
                    <a:pt x="3211512" y="144804"/>
                  </a:lnTo>
                  <a:lnTo>
                    <a:pt x="3160348" y="131464"/>
                  </a:lnTo>
                  <a:lnTo>
                    <a:pt x="3107935" y="118688"/>
                  </a:lnTo>
                  <a:lnTo>
                    <a:pt x="3054311" y="106490"/>
                  </a:lnTo>
                  <a:lnTo>
                    <a:pt x="2999514" y="94883"/>
                  </a:lnTo>
                  <a:lnTo>
                    <a:pt x="2943580" y="83878"/>
                  </a:lnTo>
                  <a:lnTo>
                    <a:pt x="2886546" y="73490"/>
                  </a:lnTo>
                  <a:lnTo>
                    <a:pt x="2828449" y="63731"/>
                  </a:lnTo>
                  <a:lnTo>
                    <a:pt x="2769328" y="54613"/>
                  </a:lnTo>
                  <a:lnTo>
                    <a:pt x="2709218" y="46151"/>
                  </a:lnTo>
                  <a:lnTo>
                    <a:pt x="2648157" y="38357"/>
                  </a:lnTo>
                  <a:lnTo>
                    <a:pt x="2586181" y="31244"/>
                  </a:lnTo>
                  <a:lnTo>
                    <a:pt x="2523329" y="24824"/>
                  </a:lnTo>
                  <a:lnTo>
                    <a:pt x="2459637" y="19112"/>
                  </a:lnTo>
                  <a:lnTo>
                    <a:pt x="2395142" y="14119"/>
                  </a:lnTo>
                  <a:lnTo>
                    <a:pt x="2329881" y="9859"/>
                  </a:lnTo>
                  <a:lnTo>
                    <a:pt x="2263892" y="6344"/>
                  </a:lnTo>
                  <a:lnTo>
                    <a:pt x="2197211" y="3588"/>
                  </a:lnTo>
                  <a:lnTo>
                    <a:pt x="2129876" y="1603"/>
                  </a:lnTo>
                  <a:lnTo>
                    <a:pt x="2061924" y="402"/>
                  </a:lnTo>
                  <a:lnTo>
                    <a:pt x="1993391" y="0"/>
                  </a:lnTo>
                  <a:close/>
                </a:path>
              </a:pathLst>
            </a:custGeom>
            <a:solidFill>
              <a:srgbClr val="F9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2798" y="5260086"/>
              <a:ext cx="3987165" cy="1390015"/>
            </a:xfrm>
            <a:custGeom>
              <a:avLst/>
              <a:gdLst/>
              <a:ahLst/>
              <a:cxnLst/>
              <a:rect l="l" t="t" r="r" b="b"/>
              <a:pathLst>
                <a:path w="3987165" h="1390015">
                  <a:moveTo>
                    <a:pt x="0" y="694944"/>
                  </a:moveTo>
                  <a:lnTo>
                    <a:pt x="4598" y="647365"/>
                  </a:lnTo>
                  <a:lnTo>
                    <a:pt x="18196" y="600646"/>
                  </a:lnTo>
                  <a:lnTo>
                    <a:pt x="40496" y="554892"/>
                  </a:lnTo>
                  <a:lnTo>
                    <a:pt x="71202" y="510204"/>
                  </a:lnTo>
                  <a:lnTo>
                    <a:pt x="110017" y="466688"/>
                  </a:lnTo>
                  <a:lnTo>
                    <a:pt x="156644" y="424445"/>
                  </a:lnTo>
                  <a:lnTo>
                    <a:pt x="210786" y="383581"/>
                  </a:lnTo>
                  <a:lnTo>
                    <a:pt x="272146" y="344198"/>
                  </a:lnTo>
                  <a:lnTo>
                    <a:pt x="305441" y="325094"/>
                  </a:lnTo>
                  <a:lnTo>
                    <a:pt x="340428" y="306399"/>
                  </a:lnTo>
                  <a:lnTo>
                    <a:pt x="377072" y="288127"/>
                  </a:lnTo>
                  <a:lnTo>
                    <a:pt x="415335" y="270289"/>
                  </a:lnTo>
                  <a:lnTo>
                    <a:pt x="455179" y="252900"/>
                  </a:lnTo>
                  <a:lnTo>
                    <a:pt x="496569" y="235971"/>
                  </a:lnTo>
                  <a:lnTo>
                    <a:pt x="539466" y="219517"/>
                  </a:lnTo>
                  <a:lnTo>
                    <a:pt x="583834" y="203549"/>
                  </a:lnTo>
                  <a:lnTo>
                    <a:pt x="629636" y="188081"/>
                  </a:lnTo>
                  <a:lnTo>
                    <a:pt x="676834" y="173125"/>
                  </a:lnTo>
                  <a:lnTo>
                    <a:pt x="725391" y="158695"/>
                  </a:lnTo>
                  <a:lnTo>
                    <a:pt x="775271" y="144804"/>
                  </a:lnTo>
                  <a:lnTo>
                    <a:pt x="826435" y="131464"/>
                  </a:lnTo>
                  <a:lnTo>
                    <a:pt x="878848" y="118688"/>
                  </a:lnTo>
                  <a:lnTo>
                    <a:pt x="932472" y="106490"/>
                  </a:lnTo>
                  <a:lnTo>
                    <a:pt x="987269" y="94883"/>
                  </a:lnTo>
                  <a:lnTo>
                    <a:pt x="1043203" y="83878"/>
                  </a:lnTo>
                  <a:lnTo>
                    <a:pt x="1100237" y="73490"/>
                  </a:lnTo>
                  <a:lnTo>
                    <a:pt x="1158334" y="63731"/>
                  </a:lnTo>
                  <a:lnTo>
                    <a:pt x="1217455" y="54613"/>
                  </a:lnTo>
                  <a:lnTo>
                    <a:pt x="1277565" y="46151"/>
                  </a:lnTo>
                  <a:lnTo>
                    <a:pt x="1338626" y="38357"/>
                  </a:lnTo>
                  <a:lnTo>
                    <a:pt x="1400602" y="31244"/>
                  </a:lnTo>
                  <a:lnTo>
                    <a:pt x="1463454" y="24824"/>
                  </a:lnTo>
                  <a:lnTo>
                    <a:pt x="1527146" y="19112"/>
                  </a:lnTo>
                  <a:lnTo>
                    <a:pt x="1591641" y="14119"/>
                  </a:lnTo>
                  <a:lnTo>
                    <a:pt x="1656902" y="9859"/>
                  </a:lnTo>
                  <a:lnTo>
                    <a:pt x="1722891" y="6344"/>
                  </a:lnTo>
                  <a:lnTo>
                    <a:pt x="1789572" y="3588"/>
                  </a:lnTo>
                  <a:lnTo>
                    <a:pt x="1856907" y="1603"/>
                  </a:lnTo>
                  <a:lnTo>
                    <a:pt x="1924859" y="402"/>
                  </a:lnTo>
                  <a:lnTo>
                    <a:pt x="1993391" y="0"/>
                  </a:lnTo>
                  <a:lnTo>
                    <a:pt x="2061924" y="402"/>
                  </a:lnTo>
                  <a:lnTo>
                    <a:pt x="2129876" y="1603"/>
                  </a:lnTo>
                  <a:lnTo>
                    <a:pt x="2197211" y="3588"/>
                  </a:lnTo>
                  <a:lnTo>
                    <a:pt x="2263892" y="6344"/>
                  </a:lnTo>
                  <a:lnTo>
                    <a:pt x="2329881" y="9859"/>
                  </a:lnTo>
                  <a:lnTo>
                    <a:pt x="2395142" y="14119"/>
                  </a:lnTo>
                  <a:lnTo>
                    <a:pt x="2459637" y="19112"/>
                  </a:lnTo>
                  <a:lnTo>
                    <a:pt x="2523329" y="24824"/>
                  </a:lnTo>
                  <a:lnTo>
                    <a:pt x="2586181" y="31244"/>
                  </a:lnTo>
                  <a:lnTo>
                    <a:pt x="2648157" y="38357"/>
                  </a:lnTo>
                  <a:lnTo>
                    <a:pt x="2709218" y="46151"/>
                  </a:lnTo>
                  <a:lnTo>
                    <a:pt x="2769328" y="54613"/>
                  </a:lnTo>
                  <a:lnTo>
                    <a:pt x="2828449" y="63731"/>
                  </a:lnTo>
                  <a:lnTo>
                    <a:pt x="2886546" y="73490"/>
                  </a:lnTo>
                  <a:lnTo>
                    <a:pt x="2943580" y="83878"/>
                  </a:lnTo>
                  <a:lnTo>
                    <a:pt x="2999514" y="94883"/>
                  </a:lnTo>
                  <a:lnTo>
                    <a:pt x="3054311" y="106490"/>
                  </a:lnTo>
                  <a:lnTo>
                    <a:pt x="3107935" y="118688"/>
                  </a:lnTo>
                  <a:lnTo>
                    <a:pt x="3160348" y="131464"/>
                  </a:lnTo>
                  <a:lnTo>
                    <a:pt x="3211512" y="144804"/>
                  </a:lnTo>
                  <a:lnTo>
                    <a:pt x="3261392" y="158695"/>
                  </a:lnTo>
                  <a:lnTo>
                    <a:pt x="3309949" y="173125"/>
                  </a:lnTo>
                  <a:lnTo>
                    <a:pt x="3357147" y="188081"/>
                  </a:lnTo>
                  <a:lnTo>
                    <a:pt x="3402949" y="203549"/>
                  </a:lnTo>
                  <a:lnTo>
                    <a:pt x="3447317" y="219517"/>
                  </a:lnTo>
                  <a:lnTo>
                    <a:pt x="3490214" y="235971"/>
                  </a:lnTo>
                  <a:lnTo>
                    <a:pt x="3531604" y="252900"/>
                  </a:lnTo>
                  <a:lnTo>
                    <a:pt x="3571448" y="270289"/>
                  </a:lnTo>
                  <a:lnTo>
                    <a:pt x="3609711" y="288127"/>
                  </a:lnTo>
                  <a:lnTo>
                    <a:pt x="3646355" y="306399"/>
                  </a:lnTo>
                  <a:lnTo>
                    <a:pt x="3681342" y="325094"/>
                  </a:lnTo>
                  <a:lnTo>
                    <a:pt x="3714637" y="344198"/>
                  </a:lnTo>
                  <a:lnTo>
                    <a:pt x="3775997" y="383581"/>
                  </a:lnTo>
                  <a:lnTo>
                    <a:pt x="3830139" y="424445"/>
                  </a:lnTo>
                  <a:lnTo>
                    <a:pt x="3876766" y="466688"/>
                  </a:lnTo>
                  <a:lnTo>
                    <a:pt x="3915581" y="510204"/>
                  </a:lnTo>
                  <a:lnTo>
                    <a:pt x="3946287" y="554892"/>
                  </a:lnTo>
                  <a:lnTo>
                    <a:pt x="3968587" y="600646"/>
                  </a:lnTo>
                  <a:lnTo>
                    <a:pt x="3982185" y="647365"/>
                  </a:lnTo>
                  <a:lnTo>
                    <a:pt x="3986784" y="694944"/>
                  </a:lnTo>
                  <a:lnTo>
                    <a:pt x="3985628" y="718835"/>
                  </a:lnTo>
                  <a:lnTo>
                    <a:pt x="3976492" y="765997"/>
                  </a:lnTo>
                  <a:lnTo>
                    <a:pt x="3958506" y="812248"/>
                  </a:lnTo>
                  <a:lnTo>
                    <a:pt x="3931966" y="857483"/>
                  </a:lnTo>
                  <a:lnTo>
                    <a:pt x="3897168" y="901598"/>
                  </a:lnTo>
                  <a:lnTo>
                    <a:pt x="3854410" y="944491"/>
                  </a:lnTo>
                  <a:lnTo>
                    <a:pt x="3803989" y="986058"/>
                  </a:lnTo>
                  <a:lnTo>
                    <a:pt x="3746201" y="1026195"/>
                  </a:lnTo>
                  <a:lnTo>
                    <a:pt x="3681342" y="1064799"/>
                  </a:lnTo>
                  <a:lnTo>
                    <a:pt x="3646355" y="1083493"/>
                  </a:lnTo>
                  <a:lnTo>
                    <a:pt x="3609711" y="1101766"/>
                  </a:lnTo>
                  <a:lnTo>
                    <a:pt x="3571448" y="1119603"/>
                  </a:lnTo>
                  <a:lnTo>
                    <a:pt x="3531604" y="1136992"/>
                  </a:lnTo>
                  <a:lnTo>
                    <a:pt x="3490214" y="1153921"/>
                  </a:lnTo>
                  <a:lnTo>
                    <a:pt x="3447317" y="1170375"/>
                  </a:lnTo>
                  <a:lnTo>
                    <a:pt x="3402949" y="1186343"/>
                  </a:lnTo>
                  <a:lnTo>
                    <a:pt x="3357147" y="1201811"/>
                  </a:lnTo>
                  <a:lnTo>
                    <a:pt x="3309949" y="1216766"/>
                  </a:lnTo>
                  <a:lnTo>
                    <a:pt x="3261392" y="1231196"/>
                  </a:lnTo>
                  <a:lnTo>
                    <a:pt x="3211512" y="1245087"/>
                  </a:lnTo>
                  <a:lnTo>
                    <a:pt x="3160348" y="1258427"/>
                  </a:lnTo>
                  <a:lnTo>
                    <a:pt x="3107935" y="1271202"/>
                  </a:lnTo>
                  <a:lnTo>
                    <a:pt x="3054311" y="1283400"/>
                  </a:lnTo>
                  <a:lnTo>
                    <a:pt x="2999514" y="1295007"/>
                  </a:lnTo>
                  <a:lnTo>
                    <a:pt x="2943580" y="1306011"/>
                  </a:lnTo>
                  <a:lnTo>
                    <a:pt x="2886546" y="1316400"/>
                  </a:lnTo>
                  <a:lnTo>
                    <a:pt x="2828449" y="1326158"/>
                  </a:lnTo>
                  <a:lnTo>
                    <a:pt x="2769328" y="1335275"/>
                  </a:lnTo>
                  <a:lnTo>
                    <a:pt x="2709218" y="1343737"/>
                  </a:lnTo>
                  <a:lnTo>
                    <a:pt x="2648157" y="1351531"/>
                  </a:lnTo>
                  <a:lnTo>
                    <a:pt x="2586181" y="1358644"/>
                  </a:lnTo>
                  <a:lnTo>
                    <a:pt x="2523329" y="1365063"/>
                  </a:lnTo>
                  <a:lnTo>
                    <a:pt x="2459637" y="1370776"/>
                  </a:lnTo>
                  <a:lnTo>
                    <a:pt x="2395142" y="1375769"/>
                  </a:lnTo>
                  <a:lnTo>
                    <a:pt x="2329881" y="1380029"/>
                  </a:lnTo>
                  <a:lnTo>
                    <a:pt x="2263892" y="1383543"/>
                  </a:lnTo>
                  <a:lnTo>
                    <a:pt x="2197211" y="1386300"/>
                  </a:lnTo>
                  <a:lnTo>
                    <a:pt x="2129876" y="1388284"/>
                  </a:lnTo>
                  <a:lnTo>
                    <a:pt x="2061924" y="1389485"/>
                  </a:lnTo>
                  <a:lnTo>
                    <a:pt x="1993391" y="1389888"/>
                  </a:lnTo>
                  <a:lnTo>
                    <a:pt x="1924859" y="1389485"/>
                  </a:lnTo>
                  <a:lnTo>
                    <a:pt x="1856907" y="1388284"/>
                  </a:lnTo>
                  <a:lnTo>
                    <a:pt x="1789572" y="1386300"/>
                  </a:lnTo>
                  <a:lnTo>
                    <a:pt x="1722891" y="1383543"/>
                  </a:lnTo>
                  <a:lnTo>
                    <a:pt x="1656902" y="1380029"/>
                  </a:lnTo>
                  <a:lnTo>
                    <a:pt x="1591641" y="1375769"/>
                  </a:lnTo>
                  <a:lnTo>
                    <a:pt x="1527146" y="1370776"/>
                  </a:lnTo>
                  <a:lnTo>
                    <a:pt x="1463454" y="1365063"/>
                  </a:lnTo>
                  <a:lnTo>
                    <a:pt x="1400602" y="1358644"/>
                  </a:lnTo>
                  <a:lnTo>
                    <a:pt x="1338626" y="1351531"/>
                  </a:lnTo>
                  <a:lnTo>
                    <a:pt x="1277565" y="1343737"/>
                  </a:lnTo>
                  <a:lnTo>
                    <a:pt x="1217455" y="1335275"/>
                  </a:lnTo>
                  <a:lnTo>
                    <a:pt x="1158334" y="1326158"/>
                  </a:lnTo>
                  <a:lnTo>
                    <a:pt x="1100237" y="1316400"/>
                  </a:lnTo>
                  <a:lnTo>
                    <a:pt x="1043203" y="1306011"/>
                  </a:lnTo>
                  <a:lnTo>
                    <a:pt x="987269" y="1295007"/>
                  </a:lnTo>
                  <a:lnTo>
                    <a:pt x="932472" y="1283400"/>
                  </a:lnTo>
                  <a:lnTo>
                    <a:pt x="878848" y="1271202"/>
                  </a:lnTo>
                  <a:lnTo>
                    <a:pt x="826435" y="1258427"/>
                  </a:lnTo>
                  <a:lnTo>
                    <a:pt x="775271" y="1245087"/>
                  </a:lnTo>
                  <a:lnTo>
                    <a:pt x="725391" y="1231196"/>
                  </a:lnTo>
                  <a:lnTo>
                    <a:pt x="676834" y="1216766"/>
                  </a:lnTo>
                  <a:lnTo>
                    <a:pt x="629636" y="1201811"/>
                  </a:lnTo>
                  <a:lnTo>
                    <a:pt x="583834" y="1186343"/>
                  </a:lnTo>
                  <a:lnTo>
                    <a:pt x="539466" y="1170375"/>
                  </a:lnTo>
                  <a:lnTo>
                    <a:pt x="496569" y="1153921"/>
                  </a:lnTo>
                  <a:lnTo>
                    <a:pt x="455179" y="1136992"/>
                  </a:lnTo>
                  <a:lnTo>
                    <a:pt x="415335" y="1119603"/>
                  </a:lnTo>
                  <a:lnTo>
                    <a:pt x="377072" y="1101766"/>
                  </a:lnTo>
                  <a:lnTo>
                    <a:pt x="340428" y="1083493"/>
                  </a:lnTo>
                  <a:lnTo>
                    <a:pt x="305441" y="1064799"/>
                  </a:lnTo>
                  <a:lnTo>
                    <a:pt x="272146" y="1045695"/>
                  </a:lnTo>
                  <a:lnTo>
                    <a:pt x="210786" y="1006312"/>
                  </a:lnTo>
                  <a:lnTo>
                    <a:pt x="156644" y="965447"/>
                  </a:lnTo>
                  <a:lnTo>
                    <a:pt x="110017" y="923204"/>
                  </a:lnTo>
                  <a:lnTo>
                    <a:pt x="71202" y="879687"/>
                  </a:lnTo>
                  <a:lnTo>
                    <a:pt x="40496" y="834999"/>
                  </a:lnTo>
                  <a:lnTo>
                    <a:pt x="18196" y="789243"/>
                  </a:lnTo>
                  <a:lnTo>
                    <a:pt x="4598" y="742524"/>
                  </a:lnTo>
                  <a:lnTo>
                    <a:pt x="0" y="694944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11348" y="5479186"/>
            <a:ext cx="2783205" cy="8915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6350" algn="ctr">
              <a:lnSpc>
                <a:spcPts val="2200"/>
              </a:lnSpc>
              <a:spcBef>
                <a:spcPts val="355"/>
              </a:spcBef>
            </a:pP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Clinicians </a:t>
            </a:r>
            <a:r>
              <a:rPr sz="2000" spc="-5" dirty="0">
                <a:solidFill>
                  <a:srgbClr val="161E3B"/>
                </a:solidFill>
                <a:latin typeface="Calibri"/>
                <a:cs typeface="Calibri"/>
              </a:rPr>
              <a:t>contribute </a:t>
            </a:r>
            <a:r>
              <a:rPr sz="2000" spc="-10" dirty="0">
                <a:solidFill>
                  <a:srgbClr val="161E3B"/>
                </a:solidFill>
                <a:latin typeface="Calibri"/>
                <a:cs typeface="Calibri"/>
              </a:rPr>
              <a:t>to 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PE </a:t>
            </a:r>
            <a:r>
              <a:rPr sz="2000" spc="-440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161E3B"/>
                </a:solidFill>
                <a:latin typeface="Calibri"/>
                <a:cs typeface="Calibri"/>
              </a:rPr>
              <a:t>f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161E3B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161E3B"/>
                </a:solidFill>
                <a:latin typeface="Calibri"/>
                <a:cs typeface="Calibri"/>
              </a:rPr>
              <a:t>i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61E3B"/>
                </a:solidFill>
                <a:latin typeface="Calibri"/>
                <a:cs typeface="Calibri"/>
              </a:rPr>
              <a:t>i</a:t>
            </a:r>
            <a:r>
              <a:rPr sz="2000" spc="-20" dirty="0">
                <a:solidFill>
                  <a:srgbClr val="161E3B"/>
                </a:solidFill>
                <a:latin typeface="Calibri"/>
                <a:cs typeface="Calibri"/>
              </a:rPr>
              <a:t>t</a:t>
            </a:r>
            <a:r>
              <a:rPr sz="2000" spc="-30" dirty="0">
                <a:solidFill>
                  <a:srgbClr val="161E3B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161E3B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61E3B"/>
                </a:solidFill>
                <a:latin typeface="Calibri"/>
                <a:cs typeface="Calibri"/>
              </a:rPr>
              <a:t>i</a:t>
            </a:r>
            <a:r>
              <a:rPr sz="2000" spc="20" dirty="0">
                <a:solidFill>
                  <a:srgbClr val="161E3B"/>
                </a:solidFill>
                <a:latin typeface="Calibri"/>
                <a:cs typeface="Calibri"/>
              </a:rPr>
              <a:t>o</a:t>
            </a:r>
            <a:r>
              <a:rPr sz="2000" spc="-15" dirty="0">
                <a:solidFill>
                  <a:srgbClr val="161E3B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61E3B"/>
                </a:solidFill>
                <a:latin typeface="Calibri"/>
                <a:cs typeface="Calibri"/>
              </a:rPr>
              <a:t>,</a:t>
            </a:r>
            <a:r>
              <a:rPr sz="2000" spc="-95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61E3B"/>
                </a:solidFill>
                <a:latin typeface="Calibri"/>
                <a:cs typeface="Calibri"/>
              </a:rPr>
              <a:t>pr</a:t>
            </a:r>
            <a:r>
              <a:rPr sz="2000" spc="15" dirty="0">
                <a:solidFill>
                  <a:srgbClr val="161E3B"/>
                </a:solidFill>
                <a:latin typeface="Calibri"/>
                <a:cs typeface="Calibri"/>
              </a:rPr>
              <a:t>omo</a:t>
            </a:r>
            <a:r>
              <a:rPr sz="2000" spc="10" dirty="0">
                <a:solidFill>
                  <a:srgbClr val="161E3B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61E3B"/>
                </a:solidFill>
                <a:latin typeface="Calibri"/>
                <a:cs typeface="Calibri"/>
              </a:rPr>
              <a:t>i</a:t>
            </a:r>
            <a:r>
              <a:rPr sz="2000" spc="-15" dirty="0">
                <a:solidFill>
                  <a:srgbClr val="161E3B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n</a:t>
            </a:r>
            <a:r>
              <a:rPr sz="2000" spc="-110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161E3B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d  </a:t>
            </a:r>
            <a:r>
              <a:rPr sz="2000" spc="-5" dirty="0">
                <a:solidFill>
                  <a:srgbClr val="161E3B"/>
                </a:solidFill>
                <a:latin typeface="Calibri"/>
                <a:cs typeface="Calibri"/>
              </a:rPr>
              <a:t>strengthening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39028" y="2834513"/>
            <a:ext cx="2524125" cy="1925320"/>
            <a:chOff x="5939028" y="2834513"/>
            <a:chExt cx="2524125" cy="1925320"/>
          </a:xfrm>
        </p:grpSpPr>
        <p:sp>
          <p:nvSpPr>
            <p:cNvPr id="21" name="object 21"/>
            <p:cNvSpPr/>
            <p:nvPr/>
          </p:nvSpPr>
          <p:spPr>
            <a:xfrm>
              <a:off x="5939028" y="3616452"/>
              <a:ext cx="306705" cy="356870"/>
            </a:xfrm>
            <a:custGeom>
              <a:avLst/>
              <a:gdLst/>
              <a:ahLst/>
              <a:cxnLst/>
              <a:rect l="l" t="t" r="r" b="b"/>
              <a:pathLst>
                <a:path w="306704" h="356870">
                  <a:moveTo>
                    <a:pt x="153162" y="0"/>
                  </a:moveTo>
                  <a:lnTo>
                    <a:pt x="153162" y="71374"/>
                  </a:lnTo>
                  <a:lnTo>
                    <a:pt x="0" y="71374"/>
                  </a:lnTo>
                  <a:lnTo>
                    <a:pt x="0" y="285242"/>
                  </a:lnTo>
                  <a:lnTo>
                    <a:pt x="153162" y="285242"/>
                  </a:lnTo>
                  <a:lnTo>
                    <a:pt x="153162" y="356616"/>
                  </a:lnTo>
                  <a:lnTo>
                    <a:pt x="306324" y="178308"/>
                  </a:lnTo>
                  <a:lnTo>
                    <a:pt x="153162" y="0"/>
                  </a:lnTo>
                  <a:close/>
                </a:path>
              </a:pathLst>
            </a:custGeom>
            <a:solidFill>
              <a:srgbClr val="FBC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71082" y="2841498"/>
              <a:ext cx="2085339" cy="1911350"/>
            </a:xfrm>
            <a:custGeom>
              <a:avLst/>
              <a:gdLst/>
              <a:ahLst/>
              <a:cxnLst/>
              <a:rect l="l" t="t" r="r" b="b"/>
              <a:pathLst>
                <a:path w="2085340" h="1911350">
                  <a:moveTo>
                    <a:pt x="1042415" y="0"/>
                  </a:moveTo>
                  <a:lnTo>
                    <a:pt x="991911" y="1102"/>
                  </a:lnTo>
                  <a:lnTo>
                    <a:pt x="942027" y="4374"/>
                  </a:lnTo>
                  <a:lnTo>
                    <a:pt x="892818" y="9767"/>
                  </a:lnTo>
                  <a:lnTo>
                    <a:pt x="844338" y="17231"/>
                  </a:lnTo>
                  <a:lnTo>
                    <a:pt x="796642" y="26715"/>
                  </a:lnTo>
                  <a:lnTo>
                    <a:pt x="749784" y="38170"/>
                  </a:lnTo>
                  <a:lnTo>
                    <a:pt x="703820" y="51545"/>
                  </a:lnTo>
                  <a:lnTo>
                    <a:pt x="658804" y="66790"/>
                  </a:lnTo>
                  <a:lnTo>
                    <a:pt x="614790" y="83855"/>
                  </a:lnTo>
                  <a:lnTo>
                    <a:pt x="571834" y="102690"/>
                  </a:lnTo>
                  <a:lnTo>
                    <a:pt x="529989" y="123246"/>
                  </a:lnTo>
                  <a:lnTo>
                    <a:pt x="489310" y="145471"/>
                  </a:lnTo>
                  <a:lnTo>
                    <a:pt x="449852" y="169316"/>
                  </a:lnTo>
                  <a:lnTo>
                    <a:pt x="411670" y="194730"/>
                  </a:lnTo>
                  <a:lnTo>
                    <a:pt x="374818" y="221664"/>
                  </a:lnTo>
                  <a:lnTo>
                    <a:pt x="339351" y="250068"/>
                  </a:lnTo>
                  <a:lnTo>
                    <a:pt x="305323" y="279892"/>
                  </a:lnTo>
                  <a:lnTo>
                    <a:pt x="272790" y="311084"/>
                  </a:lnTo>
                  <a:lnTo>
                    <a:pt x="241804" y="343597"/>
                  </a:lnTo>
                  <a:lnTo>
                    <a:pt x="212423" y="377378"/>
                  </a:lnTo>
                  <a:lnTo>
                    <a:pt x="184698" y="412379"/>
                  </a:lnTo>
                  <a:lnTo>
                    <a:pt x="158687" y="448548"/>
                  </a:lnTo>
                  <a:lnTo>
                    <a:pt x="134442" y="485837"/>
                  </a:lnTo>
                  <a:lnTo>
                    <a:pt x="112020" y="524195"/>
                  </a:lnTo>
                  <a:lnTo>
                    <a:pt x="91473" y="563571"/>
                  </a:lnTo>
                  <a:lnTo>
                    <a:pt x="72857" y="603917"/>
                  </a:lnTo>
                  <a:lnTo>
                    <a:pt x="56227" y="645181"/>
                  </a:lnTo>
                  <a:lnTo>
                    <a:pt x="41637" y="687314"/>
                  </a:lnTo>
                  <a:lnTo>
                    <a:pt x="29142" y="730265"/>
                  </a:lnTo>
                  <a:lnTo>
                    <a:pt x="18797" y="773985"/>
                  </a:lnTo>
                  <a:lnTo>
                    <a:pt x="10655" y="818423"/>
                  </a:lnTo>
                  <a:lnTo>
                    <a:pt x="4772" y="863530"/>
                  </a:lnTo>
                  <a:lnTo>
                    <a:pt x="1202" y="909254"/>
                  </a:lnTo>
                  <a:lnTo>
                    <a:pt x="0" y="955547"/>
                  </a:lnTo>
                  <a:lnTo>
                    <a:pt x="1202" y="1001841"/>
                  </a:lnTo>
                  <a:lnTo>
                    <a:pt x="4772" y="1047565"/>
                  </a:lnTo>
                  <a:lnTo>
                    <a:pt x="10655" y="1092672"/>
                  </a:lnTo>
                  <a:lnTo>
                    <a:pt x="18797" y="1137110"/>
                  </a:lnTo>
                  <a:lnTo>
                    <a:pt x="29142" y="1180830"/>
                  </a:lnTo>
                  <a:lnTo>
                    <a:pt x="41637" y="1223781"/>
                  </a:lnTo>
                  <a:lnTo>
                    <a:pt x="56227" y="1265914"/>
                  </a:lnTo>
                  <a:lnTo>
                    <a:pt x="72857" y="1307178"/>
                  </a:lnTo>
                  <a:lnTo>
                    <a:pt x="91473" y="1347524"/>
                  </a:lnTo>
                  <a:lnTo>
                    <a:pt x="112020" y="1386900"/>
                  </a:lnTo>
                  <a:lnTo>
                    <a:pt x="134442" y="1425258"/>
                  </a:lnTo>
                  <a:lnTo>
                    <a:pt x="158687" y="1462547"/>
                  </a:lnTo>
                  <a:lnTo>
                    <a:pt x="184698" y="1498716"/>
                  </a:lnTo>
                  <a:lnTo>
                    <a:pt x="212423" y="1533717"/>
                  </a:lnTo>
                  <a:lnTo>
                    <a:pt x="241804" y="1567498"/>
                  </a:lnTo>
                  <a:lnTo>
                    <a:pt x="272790" y="1600011"/>
                  </a:lnTo>
                  <a:lnTo>
                    <a:pt x="305323" y="1631203"/>
                  </a:lnTo>
                  <a:lnTo>
                    <a:pt x="339351" y="1661027"/>
                  </a:lnTo>
                  <a:lnTo>
                    <a:pt x="374818" y="1689431"/>
                  </a:lnTo>
                  <a:lnTo>
                    <a:pt x="411670" y="1716365"/>
                  </a:lnTo>
                  <a:lnTo>
                    <a:pt x="449852" y="1741779"/>
                  </a:lnTo>
                  <a:lnTo>
                    <a:pt x="489310" y="1765624"/>
                  </a:lnTo>
                  <a:lnTo>
                    <a:pt x="529989" y="1787849"/>
                  </a:lnTo>
                  <a:lnTo>
                    <a:pt x="571834" y="1808405"/>
                  </a:lnTo>
                  <a:lnTo>
                    <a:pt x="614790" y="1827240"/>
                  </a:lnTo>
                  <a:lnTo>
                    <a:pt x="658804" y="1844305"/>
                  </a:lnTo>
                  <a:lnTo>
                    <a:pt x="703820" y="1859550"/>
                  </a:lnTo>
                  <a:lnTo>
                    <a:pt x="749784" y="1872925"/>
                  </a:lnTo>
                  <a:lnTo>
                    <a:pt x="796642" y="1884380"/>
                  </a:lnTo>
                  <a:lnTo>
                    <a:pt x="844338" y="1893864"/>
                  </a:lnTo>
                  <a:lnTo>
                    <a:pt x="892818" y="1901328"/>
                  </a:lnTo>
                  <a:lnTo>
                    <a:pt x="942027" y="1906721"/>
                  </a:lnTo>
                  <a:lnTo>
                    <a:pt x="991911" y="1909993"/>
                  </a:lnTo>
                  <a:lnTo>
                    <a:pt x="1042415" y="1911095"/>
                  </a:lnTo>
                  <a:lnTo>
                    <a:pt x="1092920" y="1909993"/>
                  </a:lnTo>
                  <a:lnTo>
                    <a:pt x="1142804" y="1906721"/>
                  </a:lnTo>
                  <a:lnTo>
                    <a:pt x="1192013" y="1901328"/>
                  </a:lnTo>
                  <a:lnTo>
                    <a:pt x="1240493" y="1893864"/>
                  </a:lnTo>
                  <a:lnTo>
                    <a:pt x="1288189" y="1884380"/>
                  </a:lnTo>
                  <a:lnTo>
                    <a:pt x="1335047" y="1872925"/>
                  </a:lnTo>
                  <a:lnTo>
                    <a:pt x="1381011" y="1859550"/>
                  </a:lnTo>
                  <a:lnTo>
                    <a:pt x="1426027" y="1844305"/>
                  </a:lnTo>
                  <a:lnTo>
                    <a:pt x="1470041" y="1827240"/>
                  </a:lnTo>
                  <a:lnTo>
                    <a:pt x="1512997" y="1808405"/>
                  </a:lnTo>
                  <a:lnTo>
                    <a:pt x="1554842" y="1787849"/>
                  </a:lnTo>
                  <a:lnTo>
                    <a:pt x="1595521" y="1765624"/>
                  </a:lnTo>
                  <a:lnTo>
                    <a:pt x="1634979" y="1741779"/>
                  </a:lnTo>
                  <a:lnTo>
                    <a:pt x="1673161" y="1716365"/>
                  </a:lnTo>
                  <a:lnTo>
                    <a:pt x="1710013" y="1689431"/>
                  </a:lnTo>
                  <a:lnTo>
                    <a:pt x="1745480" y="1661027"/>
                  </a:lnTo>
                  <a:lnTo>
                    <a:pt x="1779508" y="1631203"/>
                  </a:lnTo>
                  <a:lnTo>
                    <a:pt x="1812041" y="1600011"/>
                  </a:lnTo>
                  <a:lnTo>
                    <a:pt x="1843027" y="1567498"/>
                  </a:lnTo>
                  <a:lnTo>
                    <a:pt x="1872408" y="1533717"/>
                  </a:lnTo>
                  <a:lnTo>
                    <a:pt x="1900133" y="1498716"/>
                  </a:lnTo>
                  <a:lnTo>
                    <a:pt x="1926144" y="1462547"/>
                  </a:lnTo>
                  <a:lnTo>
                    <a:pt x="1950389" y="1425258"/>
                  </a:lnTo>
                  <a:lnTo>
                    <a:pt x="1972811" y="1386900"/>
                  </a:lnTo>
                  <a:lnTo>
                    <a:pt x="1993358" y="1347524"/>
                  </a:lnTo>
                  <a:lnTo>
                    <a:pt x="2011974" y="1307178"/>
                  </a:lnTo>
                  <a:lnTo>
                    <a:pt x="2028604" y="1265914"/>
                  </a:lnTo>
                  <a:lnTo>
                    <a:pt x="2043194" y="1223781"/>
                  </a:lnTo>
                  <a:lnTo>
                    <a:pt x="2055689" y="1180830"/>
                  </a:lnTo>
                  <a:lnTo>
                    <a:pt x="2066034" y="1137110"/>
                  </a:lnTo>
                  <a:lnTo>
                    <a:pt x="2074176" y="1092672"/>
                  </a:lnTo>
                  <a:lnTo>
                    <a:pt x="2080059" y="1047565"/>
                  </a:lnTo>
                  <a:lnTo>
                    <a:pt x="2083629" y="1001841"/>
                  </a:lnTo>
                  <a:lnTo>
                    <a:pt x="2084832" y="955547"/>
                  </a:lnTo>
                  <a:lnTo>
                    <a:pt x="2083629" y="909254"/>
                  </a:lnTo>
                  <a:lnTo>
                    <a:pt x="2080059" y="863530"/>
                  </a:lnTo>
                  <a:lnTo>
                    <a:pt x="2074176" y="818423"/>
                  </a:lnTo>
                  <a:lnTo>
                    <a:pt x="2066034" y="773985"/>
                  </a:lnTo>
                  <a:lnTo>
                    <a:pt x="2055689" y="730265"/>
                  </a:lnTo>
                  <a:lnTo>
                    <a:pt x="2043194" y="687314"/>
                  </a:lnTo>
                  <a:lnTo>
                    <a:pt x="2028604" y="645181"/>
                  </a:lnTo>
                  <a:lnTo>
                    <a:pt x="2011974" y="603917"/>
                  </a:lnTo>
                  <a:lnTo>
                    <a:pt x="1993358" y="563571"/>
                  </a:lnTo>
                  <a:lnTo>
                    <a:pt x="1972811" y="524195"/>
                  </a:lnTo>
                  <a:lnTo>
                    <a:pt x="1950389" y="485837"/>
                  </a:lnTo>
                  <a:lnTo>
                    <a:pt x="1926144" y="448548"/>
                  </a:lnTo>
                  <a:lnTo>
                    <a:pt x="1900133" y="412379"/>
                  </a:lnTo>
                  <a:lnTo>
                    <a:pt x="1872408" y="377378"/>
                  </a:lnTo>
                  <a:lnTo>
                    <a:pt x="1843027" y="343597"/>
                  </a:lnTo>
                  <a:lnTo>
                    <a:pt x="1812041" y="311084"/>
                  </a:lnTo>
                  <a:lnTo>
                    <a:pt x="1779508" y="279892"/>
                  </a:lnTo>
                  <a:lnTo>
                    <a:pt x="1745480" y="250068"/>
                  </a:lnTo>
                  <a:lnTo>
                    <a:pt x="1710013" y="221664"/>
                  </a:lnTo>
                  <a:lnTo>
                    <a:pt x="1673161" y="194730"/>
                  </a:lnTo>
                  <a:lnTo>
                    <a:pt x="1634979" y="169316"/>
                  </a:lnTo>
                  <a:lnTo>
                    <a:pt x="1595521" y="145471"/>
                  </a:lnTo>
                  <a:lnTo>
                    <a:pt x="1554842" y="123246"/>
                  </a:lnTo>
                  <a:lnTo>
                    <a:pt x="1512997" y="102690"/>
                  </a:lnTo>
                  <a:lnTo>
                    <a:pt x="1470041" y="83855"/>
                  </a:lnTo>
                  <a:lnTo>
                    <a:pt x="1426027" y="66790"/>
                  </a:lnTo>
                  <a:lnTo>
                    <a:pt x="1381011" y="51545"/>
                  </a:lnTo>
                  <a:lnTo>
                    <a:pt x="1335047" y="38170"/>
                  </a:lnTo>
                  <a:lnTo>
                    <a:pt x="1288189" y="26715"/>
                  </a:lnTo>
                  <a:lnTo>
                    <a:pt x="1240493" y="17231"/>
                  </a:lnTo>
                  <a:lnTo>
                    <a:pt x="1192013" y="9767"/>
                  </a:lnTo>
                  <a:lnTo>
                    <a:pt x="1142804" y="4374"/>
                  </a:lnTo>
                  <a:lnTo>
                    <a:pt x="1092920" y="1102"/>
                  </a:lnTo>
                  <a:lnTo>
                    <a:pt x="1042415" y="0"/>
                  </a:lnTo>
                  <a:close/>
                </a:path>
              </a:pathLst>
            </a:custGeom>
            <a:solidFill>
              <a:srgbClr val="F9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71082" y="2841498"/>
              <a:ext cx="2085339" cy="1911350"/>
            </a:xfrm>
            <a:custGeom>
              <a:avLst/>
              <a:gdLst/>
              <a:ahLst/>
              <a:cxnLst/>
              <a:rect l="l" t="t" r="r" b="b"/>
              <a:pathLst>
                <a:path w="2085340" h="1911350">
                  <a:moveTo>
                    <a:pt x="0" y="955547"/>
                  </a:moveTo>
                  <a:lnTo>
                    <a:pt x="1202" y="909254"/>
                  </a:lnTo>
                  <a:lnTo>
                    <a:pt x="4772" y="863530"/>
                  </a:lnTo>
                  <a:lnTo>
                    <a:pt x="10655" y="818423"/>
                  </a:lnTo>
                  <a:lnTo>
                    <a:pt x="18797" y="773985"/>
                  </a:lnTo>
                  <a:lnTo>
                    <a:pt x="29142" y="730265"/>
                  </a:lnTo>
                  <a:lnTo>
                    <a:pt x="41637" y="687314"/>
                  </a:lnTo>
                  <a:lnTo>
                    <a:pt x="56227" y="645181"/>
                  </a:lnTo>
                  <a:lnTo>
                    <a:pt x="72857" y="603917"/>
                  </a:lnTo>
                  <a:lnTo>
                    <a:pt x="91473" y="563571"/>
                  </a:lnTo>
                  <a:lnTo>
                    <a:pt x="112020" y="524195"/>
                  </a:lnTo>
                  <a:lnTo>
                    <a:pt x="134442" y="485837"/>
                  </a:lnTo>
                  <a:lnTo>
                    <a:pt x="158687" y="448548"/>
                  </a:lnTo>
                  <a:lnTo>
                    <a:pt x="184698" y="412379"/>
                  </a:lnTo>
                  <a:lnTo>
                    <a:pt x="212423" y="377378"/>
                  </a:lnTo>
                  <a:lnTo>
                    <a:pt x="241804" y="343597"/>
                  </a:lnTo>
                  <a:lnTo>
                    <a:pt x="272790" y="311084"/>
                  </a:lnTo>
                  <a:lnTo>
                    <a:pt x="305323" y="279892"/>
                  </a:lnTo>
                  <a:lnTo>
                    <a:pt x="339351" y="250068"/>
                  </a:lnTo>
                  <a:lnTo>
                    <a:pt x="374818" y="221664"/>
                  </a:lnTo>
                  <a:lnTo>
                    <a:pt x="411670" y="194730"/>
                  </a:lnTo>
                  <a:lnTo>
                    <a:pt x="449852" y="169316"/>
                  </a:lnTo>
                  <a:lnTo>
                    <a:pt x="489310" y="145471"/>
                  </a:lnTo>
                  <a:lnTo>
                    <a:pt x="529989" y="123246"/>
                  </a:lnTo>
                  <a:lnTo>
                    <a:pt x="571834" y="102690"/>
                  </a:lnTo>
                  <a:lnTo>
                    <a:pt x="614790" y="83855"/>
                  </a:lnTo>
                  <a:lnTo>
                    <a:pt x="658804" y="66790"/>
                  </a:lnTo>
                  <a:lnTo>
                    <a:pt x="703820" y="51545"/>
                  </a:lnTo>
                  <a:lnTo>
                    <a:pt x="749784" y="38170"/>
                  </a:lnTo>
                  <a:lnTo>
                    <a:pt x="796642" y="26715"/>
                  </a:lnTo>
                  <a:lnTo>
                    <a:pt x="844338" y="17231"/>
                  </a:lnTo>
                  <a:lnTo>
                    <a:pt x="892818" y="9767"/>
                  </a:lnTo>
                  <a:lnTo>
                    <a:pt x="942027" y="4374"/>
                  </a:lnTo>
                  <a:lnTo>
                    <a:pt x="991911" y="1102"/>
                  </a:lnTo>
                  <a:lnTo>
                    <a:pt x="1042415" y="0"/>
                  </a:lnTo>
                  <a:lnTo>
                    <a:pt x="1092920" y="1102"/>
                  </a:lnTo>
                  <a:lnTo>
                    <a:pt x="1142804" y="4374"/>
                  </a:lnTo>
                  <a:lnTo>
                    <a:pt x="1192013" y="9767"/>
                  </a:lnTo>
                  <a:lnTo>
                    <a:pt x="1240493" y="17231"/>
                  </a:lnTo>
                  <a:lnTo>
                    <a:pt x="1288189" y="26715"/>
                  </a:lnTo>
                  <a:lnTo>
                    <a:pt x="1335047" y="38170"/>
                  </a:lnTo>
                  <a:lnTo>
                    <a:pt x="1381011" y="51545"/>
                  </a:lnTo>
                  <a:lnTo>
                    <a:pt x="1426027" y="66790"/>
                  </a:lnTo>
                  <a:lnTo>
                    <a:pt x="1470041" y="83855"/>
                  </a:lnTo>
                  <a:lnTo>
                    <a:pt x="1512997" y="102690"/>
                  </a:lnTo>
                  <a:lnTo>
                    <a:pt x="1554842" y="123246"/>
                  </a:lnTo>
                  <a:lnTo>
                    <a:pt x="1595521" y="145471"/>
                  </a:lnTo>
                  <a:lnTo>
                    <a:pt x="1634979" y="169316"/>
                  </a:lnTo>
                  <a:lnTo>
                    <a:pt x="1673161" y="194730"/>
                  </a:lnTo>
                  <a:lnTo>
                    <a:pt x="1710013" y="221664"/>
                  </a:lnTo>
                  <a:lnTo>
                    <a:pt x="1745480" y="250068"/>
                  </a:lnTo>
                  <a:lnTo>
                    <a:pt x="1779508" y="279892"/>
                  </a:lnTo>
                  <a:lnTo>
                    <a:pt x="1812041" y="311084"/>
                  </a:lnTo>
                  <a:lnTo>
                    <a:pt x="1843027" y="343597"/>
                  </a:lnTo>
                  <a:lnTo>
                    <a:pt x="1872408" y="377378"/>
                  </a:lnTo>
                  <a:lnTo>
                    <a:pt x="1900133" y="412379"/>
                  </a:lnTo>
                  <a:lnTo>
                    <a:pt x="1926144" y="448548"/>
                  </a:lnTo>
                  <a:lnTo>
                    <a:pt x="1950389" y="485837"/>
                  </a:lnTo>
                  <a:lnTo>
                    <a:pt x="1972811" y="524195"/>
                  </a:lnTo>
                  <a:lnTo>
                    <a:pt x="1993358" y="563571"/>
                  </a:lnTo>
                  <a:lnTo>
                    <a:pt x="2011974" y="603917"/>
                  </a:lnTo>
                  <a:lnTo>
                    <a:pt x="2028604" y="645181"/>
                  </a:lnTo>
                  <a:lnTo>
                    <a:pt x="2043194" y="687314"/>
                  </a:lnTo>
                  <a:lnTo>
                    <a:pt x="2055689" y="730265"/>
                  </a:lnTo>
                  <a:lnTo>
                    <a:pt x="2066034" y="773985"/>
                  </a:lnTo>
                  <a:lnTo>
                    <a:pt x="2074176" y="818423"/>
                  </a:lnTo>
                  <a:lnTo>
                    <a:pt x="2080059" y="863530"/>
                  </a:lnTo>
                  <a:lnTo>
                    <a:pt x="2083629" y="909254"/>
                  </a:lnTo>
                  <a:lnTo>
                    <a:pt x="2084832" y="955547"/>
                  </a:lnTo>
                  <a:lnTo>
                    <a:pt x="2083629" y="1001841"/>
                  </a:lnTo>
                  <a:lnTo>
                    <a:pt x="2080059" y="1047565"/>
                  </a:lnTo>
                  <a:lnTo>
                    <a:pt x="2074176" y="1092672"/>
                  </a:lnTo>
                  <a:lnTo>
                    <a:pt x="2066034" y="1137110"/>
                  </a:lnTo>
                  <a:lnTo>
                    <a:pt x="2055689" y="1180830"/>
                  </a:lnTo>
                  <a:lnTo>
                    <a:pt x="2043194" y="1223781"/>
                  </a:lnTo>
                  <a:lnTo>
                    <a:pt x="2028604" y="1265914"/>
                  </a:lnTo>
                  <a:lnTo>
                    <a:pt x="2011974" y="1307178"/>
                  </a:lnTo>
                  <a:lnTo>
                    <a:pt x="1993358" y="1347524"/>
                  </a:lnTo>
                  <a:lnTo>
                    <a:pt x="1972811" y="1386900"/>
                  </a:lnTo>
                  <a:lnTo>
                    <a:pt x="1950389" y="1425258"/>
                  </a:lnTo>
                  <a:lnTo>
                    <a:pt x="1926144" y="1462547"/>
                  </a:lnTo>
                  <a:lnTo>
                    <a:pt x="1900133" y="1498716"/>
                  </a:lnTo>
                  <a:lnTo>
                    <a:pt x="1872408" y="1533717"/>
                  </a:lnTo>
                  <a:lnTo>
                    <a:pt x="1843027" y="1567498"/>
                  </a:lnTo>
                  <a:lnTo>
                    <a:pt x="1812041" y="1600011"/>
                  </a:lnTo>
                  <a:lnTo>
                    <a:pt x="1779508" y="1631203"/>
                  </a:lnTo>
                  <a:lnTo>
                    <a:pt x="1745480" y="1661027"/>
                  </a:lnTo>
                  <a:lnTo>
                    <a:pt x="1710013" y="1689431"/>
                  </a:lnTo>
                  <a:lnTo>
                    <a:pt x="1673161" y="1716365"/>
                  </a:lnTo>
                  <a:lnTo>
                    <a:pt x="1634979" y="1741779"/>
                  </a:lnTo>
                  <a:lnTo>
                    <a:pt x="1595521" y="1765624"/>
                  </a:lnTo>
                  <a:lnTo>
                    <a:pt x="1554842" y="1787849"/>
                  </a:lnTo>
                  <a:lnTo>
                    <a:pt x="1512997" y="1808405"/>
                  </a:lnTo>
                  <a:lnTo>
                    <a:pt x="1470041" y="1827240"/>
                  </a:lnTo>
                  <a:lnTo>
                    <a:pt x="1426027" y="1844305"/>
                  </a:lnTo>
                  <a:lnTo>
                    <a:pt x="1381011" y="1859550"/>
                  </a:lnTo>
                  <a:lnTo>
                    <a:pt x="1335047" y="1872925"/>
                  </a:lnTo>
                  <a:lnTo>
                    <a:pt x="1288189" y="1884380"/>
                  </a:lnTo>
                  <a:lnTo>
                    <a:pt x="1240493" y="1893864"/>
                  </a:lnTo>
                  <a:lnTo>
                    <a:pt x="1192013" y="1901328"/>
                  </a:lnTo>
                  <a:lnTo>
                    <a:pt x="1142804" y="1906721"/>
                  </a:lnTo>
                  <a:lnTo>
                    <a:pt x="1092920" y="1909993"/>
                  </a:lnTo>
                  <a:lnTo>
                    <a:pt x="1042415" y="1911095"/>
                  </a:lnTo>
                  <a:lnTo>
                    <a:pt x="991911" y="1909993"/>
                  </a:lnTo>
                  <a:lnTo>
                    <a:pt x="942027" y="1906721"/>
                  </a:lnTo>
                  <a:lnTo>
                    <a:pt x="892818" y="1901328"/>
                  </a:lnTo>
                  <a:lnTo>
                    <a:pt x="844338" y="1893864"/>
                  </a:lnTo>
                  <a:lnTo>
                    <a:pt x="796642" y="1884380"/>
                  </a:lnTo>
                  <a:lnTo>
                    <a:pt x="749784" y="1872925"/>
                  </a:lnTo>
                  <a:lnTo>
                    <a:pt x="703820" y="1859550"/>
                  </a:lnTo>
                  <a:lnTo>
                    <a:pt x="658804" y="1844305"/>
                  </a:lnTo>
                  <a:lnTo>
                    <a:pt x="614790" y="1827240"/>
                  </a:lnTo>
                  <a:lnTo>
                    <a:pt x="571834" y="1808405"/>
                  </a:lnTo>
                  <a:lnTo>
                    <a:pt x="529989" y="1787849"/>
                  </a:lnTo>
                  <a:lnTo>
                    <a:pt x="489310" y="1765624"/>
                  </a:lnTo>
                  <a:lnTo>
                    <a:pt x="449852" y="1741779"/>
                  </a:lnTo>
                  <a:lnTo>
                    <a:pt x="411670" y="1716365"/>
                  </a:lnTo>
                  <a:lnTo>
                    <a:pt x="374818" y="1689431"/>
                  </a:lnTo>
                  <a:lnTo>
                    <a:pt x="339351" y="1661027"/>
                  </a:lnTo>
                  <a:lnTo>
                    <a:pt x="305323" y="1631203"/>
                  </a:lnTo>
                  <a:lnTo>
                    <a:pt x="272790" y="1600011"/>
                  </a:lnTo>
                  <a:lnTo>
                    <a:pt x="241804" y="1567498"/>
                  </a:lnTo>
                  <a:lnTo>
                    <a:pt x="212423" y="1533717"/>
                  </a:lnTo>
                  <a:lnTo>
                    <a:pt x="184698" y="1498716"/>
                  </a:lnTo>
                  <a:lnTo>
                    <a:pt x="158687" y="1462547"/>
                  </a:lnTo>
                  <a:lnTo>
                    <a:pt x="134442" y="1425258"/>
                  </a:lnTo>
                  <a:lnTo>
                    <a:pt x="112020" y="1386900"/>
                  </a:lnTo>
                  <a:lnTo>
                    <a:pt x="91473" y="1347524"/>
                  </a:lnTo>
                  <a:lnTo>
                    <a:pt x="72857" y="1307178"/>
                  </a:lnTo>
                  <a:lnTo>
                    <a:pt x="56227" y="1265914"/>
                  </a:lnTo>
                  <a:lnTo>
                    <a:pt x="41637" y="1223781"/>
                  </a:lnTo>
                  <a:lnTo>
                    <a:pt x="29142" y="1180830"/>
                  </a:lnTo>
                  <a:lnTo>
                    <a:pt x="18797" y="1137110"/>
                  </a:lnTo>
                  <a:lnTo>
                    <a:pt x="10655" y="1092672"/>
                  </a:lnTo>
                  <a:lnTo>
                    <a:pt x="4772" y="1047565"/>
                  </a:lnTo>
                  <a:lnTo>
                    <a:pt x="1202" y="1001841"/>
                  </a:lnTo>
                  <a:lnTo>
                    <a:pt x="0" y="955547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758431" y="3180028"/>
            <a:ext cx="1311910" cy="11709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-5080" algn="ctr">
              <a:lnSpc>
                <a:spcPct val="91600"/>
              </a:lnSpc>
              <a:spcBef>
                <a:spcPts val="320"/>
              </a:spcBef>
            </a:pPr>
            <a:r>
              <a:rPr sz="2000" dirty="0">
                <a:solidFill>
                  <a:srgbClr val="161E3B"/>
                </a:solidFill>
                <a:latin typeface="Calibri"/>
                <a:cs typeface="Calibri"/>
              </a:rPr>
              <a:t>Build trust: 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61E3B"/>
                </a:solidFill>
                <a:latin typeface="Calibri"/>
                <a:cs typeface="Calibri"/>
              </a:rPr>
              <a:t>patients- </a:t>
            </a:r>
            <a:r>
              <a:rPr sz="2000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61E3B"/>
                </a:solidFill>
                <a:latin typeface="Calibri"/>
                <a:cs typeface="Calibri"/>
              </a:rPr>
              <a:t>r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161E3B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161E3B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161E3B"/>
                </a:solidFill>
                <a:latin typeface="Calibri"/>
                <a:cs typeface="Calibri"/>
              </a:rPr>
              <a:t>r</a:t>
            </a:r>
            <a:r>
              <a:rPr sz="2000" spc="15" dirty="0">
                <a:solidFill>
                  <a:srgbClr val="161E3B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161E3B"/>
                </a:solidFill>
                <a:latin typeface="Calibri"/>
                <a:cs typeface="Calibri"/>
              </a:rPr>
              <a:t>h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e</a:t>
            </a:r>
            <a:r>
              <a:rPr sz="2000" spc="-15" dirty="0">
                <a:solidFill>
                  <a:srgbClr val="161E3B"/>
                </a:solidFill>
                <a:latin typeface="Calibri"/>
                <a:cs typeface="Calibri"/>
              </a:rPr>
              <a:t>r</a:t>
            </a:r>
            <a:r>
              <a:rPr sz="2000" spc="-20" dirty="0">
                <a:solidFill>
                  <a:srgbClr val="161E3B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161E3B"/>
                </a:solidFill>
                <a:latin typeface="Calibri"/>
                <a:cs typeface="Calibri"/>
              </a:rPr>
              <a:t>-  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clinicians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650223" y="2884932"/>
            <a:ext cx="2720340" cy="1824355"/>
            <a:chOff x="8650223" y="2884932"/>
            <a:chExt cx="2720340" cy="1824355"/>
          </a:xfrm>
        </p:grpSpPr>
        <p:sp>
          <p:nvSpPr>
            <p:cNvPr id="26" name="object 26"/>
            <p:cNvSpPr/>
            <p:nvPr/>
          </p:nvSpPr>
          <p:spPr>
            <a:xfrm>
              <a:off x="8657081" y="3605022"/>
              <a:ext cx="338455" cy="384175"/>
            </a:xfrm>
            <a:custGeom>
              <a:avLst/>
              <a:gdLst/>
              <a:ahLst/>
              <a:cxnLst/>
              <a:rect l="l" t="t" r="r" b="b"/>
              <a:pathLst>
                <a:path w="338454" h="384175">
                  <a:moveTo>
                    <a:pt x="169164" y="0"/>
                  </a:moveTo>
                  <a:lnTo>
                    <a:pt x="169164" y="96011"/>
                  </a:lnTo>
                  <a:lnTo>
                    <a:pt x="0" y="96011"/>
                  </a:lnTo>
                  <a:lnTo>
                    <a:pt x="0" y="288035"/>
                  </a:lnTo>
                  <a:lnTo>
                    <a:pt x="169164" y="288035"/>
                  </a:lnTo>
                  <a:lnTo>
                    <a:pt x="169164" y="384047"/>
                  </a:lnTo>
                  <a:lnTo>
                    <a:pt x="338327" y="192023"/>
                  </a:lnTo>
                  <a:lnTo>
                    <a:pt x="169164" y="0"/>
                  </a:lnTo>
                  <a:close/>
                </a:path>
              </a:pathLst>
            </a:custGeom>
            <a:solidFill>
              <a:srgbClr val="F9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57081" y="3605022"/>
              <a:ext cx="338455" cy="384175"/>
            </a:xfrm>
            <a:custGeom>
              <a:avLst/>
              <a:gdLst/>
              <a:ahLst/>
              <a:cxnLst/>
              <a:rect l="l" t="t" r="r" b="b"/>
              <a:pathLst>
                <a:path w="338454" h="384175">
                  <a:moveTo>
                    <a:pt x="0" y="96011"/>
                  </a:moveTo>
                  <a:lnTo>
                    <a:pt x="169164" y="96011"/>
                  </a:lnTo>
                  <a:lnTo>
                    <a:pt x="169164" y="0"/>
                  </a:lnTo>
                  <a:lnTo>
                    <a:pt x="338327" y="192023"/>
                  </a:lnTo>
                  <a:lnTo>
                    <a:pt x="169164" y="384047"/>
                  </a:lnTo>
                  <a:lnTo>
                    <a:pt x="169164" y="288035"/>
                  </a:lnTo>
                  <a:lnTo>
                    <a:pt x="0" y="288035"/>
                  </a:lnTo>
                  <a:lnTo>
                    <a:pt x="0" y="96011"/>
                  </a:lnTo>
                  <a:close/>
                </a:path>
              </a:pathLst>
            </a:custGeom>
            <a:ln w="13716">
              <a:solidFill>
                <a:srgbClr val="B86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96577" y="2891790"/>
              <a:ext cx="2167255" cy="1811020"/>
            </a:xfrm>
            <a:custGeom>
              <a:avLst/>
              <a:gdLst/>
              <a:ahLst/>
              <a:cxnLst/>
              <a:rect l="l" t="t" r="r" b="b"/>
              <a:pathLst>
                <a:path w="2167254" h="1811020">
                  <a:moveTo>
                    <a:pt x="1083564" y="0"/>
                  </a:moveTo>
                  <a:lnTo>
                    <a:pt x="1031065" y="1043"/>
                  </a:lnTo>
                  <a:lnTo>
                    <a:pt x="979211" y="4143"/>
                  </a:lnTo>
                  <a:lnTo>
                    <a:pt x="928059" y="9252"/>
                  </a:lnTo>
                  <a:lnTo>
                    <a:pt x="877664" y="16321"/>
                  </a:lnTo>
                  <a:lnTo>
                    <a:pt x="828085" y="25305"/>
                  </a:lnTo>
                  <a:lnTo>
                    <a:pt x="779378" y="36154"/>
                  </a:lnTo>
                  <a:lnTo>
                    <a:pt x="731599" y="48823"/>
                  </a:lnTo>
                  <a:lnTo>
                    <a:pt x="684806" y="63264"/>
                  </a:lnTo>
                  <a:lnTo>
                    <a:pt x="639055" y="79428"/>
                  </a:lnTo>
                  <a:lnTo>
                    <a:pt x="594402" y="97270"/>
                  </a:lnTo>
                  <a:lnTo>
                    <a:pt x="550906" y="116740"/>
                  </a:lnTo>
                  <a:lnTo>
                    <a:pt x="508621" y="137793"/>
                  </a:lnTo>
                  <a:lnTo>
                    <a:pt x="467606" y="160381"/>
                  </a:lnTo>
                  <a:lnTo>
                    <a:pt x="427917" y="184455"/>
                  </a:lnTo>
                  <a:lnTo>
                    <a:pt x="389610" y="209969"/>
                  </a:lnTo>
                  <a:lnTo>
                    <a:pt x="352743" y="236876"/>
                  </a:lnTo>
                  <a:lnTo>
                    <a:pt x="317373" y="265128"/>
                  </a:lnTo>
                  <a:lnTo>
                    <a:pt x="283555" y="294677"/>
                  </a:lnTo>
                  <a:lnTo>
                    <a:pt x="251347" y="325477"/>
                  </a:lnTo>
                  <a:lnTo>
                    <a:pt x="220805" y="357479"/>
                  </a:lnTo>
                  <a:lnTo>
                    <a:pt x="191987" y="390636"/>
                  </a:lnTo>
                  <a:lnTo>
                    <a:pt x="164949" y="424902"/>
                  </a:lnTo>
                  <a:lnTo>
                    <a:pt x="139748" y="460228"/>
                  </a:lnTo>
                  <a:lnTo>
                    <a:pt x="116440" y="496567"/>
                  </a:lnTo>
                  <a:lnTo>
                    <a:pt x="95083" y="533872"/>
                  </a:lnTo>
                  <a:lnTo>
                    <a:pt x="75732" y="572096"/>
                  </a:lnTo>
                  <a:lnTo>
                    <a:pt x="58446" y="611190"/>
                  </a:lnTo>
                  <a:lnTo>
                    <a:pt x="43280" y="651108"/>
                  </a:lnTo>
                  <a:lnTo>
                    <a:pt x="30292" y="691802"/>
                  </a:lnTo>
                  <a:lnTo>
                    <a:pt x="19538" y="733225"/>
                  </a:lnTo>
                  <a:lnTo>
                    <a:pt x="11075" y="775329"/>
                  </a:lnTo>
                  <a:lnTo>
                    <a:pt x="4960" y="818067"/>
                  </a:lnTo>
                  <a:lnTo>
                    <a:pt x="1249" y="861392"/>
                  </a:lnTo>
                  <a:lnTo>
                    <a:pt x="0" y="905256"/>
                  </a:lnTo>
                  <a:lnTo>
                    <a:pt x="1249" y="949119"/>
                  </a:lnTo>
                  <a:lnTo>
                    <a:pt x="4960" y="992444"/>
                  </a:lnTo>
                  <a:lnTo>
                    <a:pt x="11075" y="1035182"/>
                  </a:lnTo>
                  <a:lnTo>
                    <a:pt x="19538" y="1077286"/>
                  </a:lnTo>
                  <a:lnTo>
                    <a:pt x="30292" y="1118709"/>
                  </a:lnTo>
                  <a:lnTo>
                    <a:pt x="43280" y="1159403"/>
                  </a:lnTo>
                  <a:lnTo>
                    <a:pt x="58446" y="1199321"/>
                  </a:lnTo>
                  <a:lnTo>
                    <a:pt x="75732" y="1238415"/>
                  </a:lnTo>
                  <a:lnTo>
                    <a:pt x="95083" y="1276639"/>
                  </a:lnTo>
                  <a:lnTo>
                    <a:pt x="116440" y="1313944"/>
                  </a:lnTo>
                  <a:lnTo>
                    <a:pt x="139748" y="1350283"/>
                  </a:lnTo>
                  <a:lnTo>
                    <a:pt x="164949" y="1385609"/>
                  </a:lnTo>
                  <a:lnTo>
                    <a:pt x="191987" y="1419875"/>
                  </a:lnTo>
                  <a:lnTo>
                    <a:pt x="220805" y="1453032"/>
                  </a:lnTo>
                  <a:lnTo>
                    <a:pt x="251347" y="1485034"/>
                  </a:lnTo>
                  <a:lnTo>
                    <a:pt x="283555" y="1515834"/>
                  </a:lnTo>
                  <a:lnTo>
                    <a:pt x="317373" y="1545383"/>
                  </a:lnTo>
                  <a:lnTo>
                    <a:pt x="352743" y="1573635"/>
                  </a:lnTo>
                  <a:lnTo>
                    <a:pt x="389610" y="1600542"/>
                  </a:lnTo>
                  <a:lnTo>
                    <a:pt x="427917" y="1626056"/>
                  </a:lnTo>
                  <a:lnTo>
                    <a:pt x="467606" y="1650130"/>
                  </a:lnTo>
                  <a:lnTo>
                    <a:pt x="508621" y="1672718"/>
                  </a:lnTo>
                  <a:lnTo>
                    <a:pt x="550906" y="1693771"/>
                  </a:lnTo>
                  <a:lnTo>
                    <a:pt x="594402" y="1713241"/>
                  </a:lnTo>
                  <a:lnTo>
                    <a:pt x="639055" y="1731083"/>
                  </a:lnTo>
                  <a:lnTo>
                    <a:pt x="684806" y="1747247"/>
                  </a:lnTo>
                  <a:lnTo>
                    <a:pt x="731599" y="1761688"/>
                  </a:lnTo>
                  <a:lnTo>
                    <a:pt x="779378" y="1774357"/>
                  </a:lnTo>
                  <a:lnTo>
                    <a:pt x="828085" y="1785206"/>
                  </a:lnTo>
                  <a:lnTo>
                    <a:pt x="877664" y="1794190"/>
                  </a:lnTo>
                  <a:lnTo>
                    <a:pt x="928059" y="1801259"/>
                  </a:lnTo>
                  <a:lnTo>
                    <a:pt x="979211" y="1806368"/>
                  </a:lnTo>
                  <a:lnTo>
                    <a:pt x="1031065" y="1809468"/>
                  </a:lnTo>
                  <a:lnTo>
                    <a:pt x="1083564" y="1810512"/>
                  </a:lnTo>
                  <a:lnTo>
                    <a:pt x="1136062" y="1809468"/>
                  </a:lnTo>
                  <a:lnTo>
                    <a:pt x="1187916" y="1806368"/>
                  </a:lnTo>
                  <a:lnTo>
                    <a:pt x="1239068" y="1801259"/>
                  </a:lnTo>
                  <a:lnTo>
                    <a:pt x="1289463" y="1794190"/>
                  </a:lnTo>
                  <a:lnTo>
                    <a:pt x="1339042" y="1785206"/>
                  </a:lnTo>
                  <a:lnTo>
                    <a:pt x="1387749" y="1774357"/>
                  </a:lnTo>
                  <a:lnTo>
                    <a:pt x="1435528" y="1761688"/>
                  </a:lnTo>
                  <a:lnTo>
                    <a:pt x="1482321" y="1747247"/>
                  </a:lnTo>
                  <a:lnTo>
                    <a:pt x="1528072" y="1731083"/>
                  </a:lnTo>
                  <a:lnTo>
                    <a:pt x="1572725" y="1713241"/>
                  </a:lnTo>
                  <a:lnTo>
                    <a:pt x="1616221" y="1693771"/>
                  </a:lnTo>
                  <a:lnTo>
                    <a:pt x="1658506" y="1672718"/>
                  </a:lnTo>
                  <a:lnTo>
                    <a:pt x="1699521" y="1650130"/>
                  </a:lnTo>
                  <a:lnTo>
                    <a:pt x="1739210" y="1626056"/>
                  </a:lnTo>
                  <a:lnTo>
                    <a:pt x="1777517" y="1600542"/>
                  </a:lnTo>
                  <a:lnTo>
                    <a:pt x="1814384" y="1573635"/>
                  </a:lnTo>
                  <a:lnTo>
                    <a:pt x="1849754" y="1545383"/>
                  </a:lnTo>
                  <a:lnTo>
                    <a:pt x="1883572" y="1515834"/>
                  </a:lnTo>
                  <a:lnTo>
                    <a:pt x="1915780" y="1485034"/>
                  </a:lnTo>
                  <a:lnTo>
                    <a:pt x="1946322" y="1453032"/>
                  </a:lnTo>
                  <a:lnTo>
                    <a:pt x="1975140" y="1419875"/>
                  </a:lnTo>
                  <a:lnTo>
                    <a:pt x="2002178" y="1385609"/>
                  </a:lnTo>
                  <a:lnTo>
                    <a:pt x="2027379" y="1350283"/>
                  </a:lnTo>
                  <a:lnTo>
                    <a:pt x="2050687" y="1313944"/>
                  </a:lnTo>
                  <a:lnTo>
                    <a:pt x="2072044" y="1276639"/>
                  </a:lnTo>
                  <a:lnTo>
                    <a:pt x="2091395" y="1238415"/>
                  </a:lnTo>
                  <a:lnTo>
                    <a:pt x="2108681" y="1199321"/>
                  </a:lnTo>
                  <a:lnTo>
                    <a:pt x="2123847" y="1159403"/>
                  </a:lnTo>
                  <a:lnTo>
                    <a:pt x="2136835" y="1118709"/>
                  </a:lnTo>
                  <a:lnTo>
                    <a:pt x="2147589" y="1077286"/>
                  </a:lnTo>
                  <a:lnTo>
                    <a:pt x="2156052" y="1035182"/>
                  </a:lnTo>
                  <a:lnTo>
                    <a:pt x="2162167" y="992444"/>
                  </a:lnTo>
                  <a:lnTo>
                    <a:pt x="2165878" y="949119"/>
                  </a:lnTo>
                  <a:lnTo>
                    <a:pt x="2167128" y="905256"/>
                  </a:lnTo>
                  <a:lnTo>
                    <a:pt x="2165878" y="861392"/>
                  </a:lnTo>
                  <a:lnTo>
                    <a:pt x="2162167" y="818067"/>
                  </a:lnTo>
                  <a:lnTo>
                    <a:pt x="2156052" y="775329"/>
                  </a:lnTo>
                  <a:lnTo>
                    <a:pt x="2147589" y="733225"/>
                  </a:lnTo>
                  <a:lnTo>
                    <a:pt x="2136835" y="691802"/>
                  </a:lnTo>
                  <a:lnTo>
                    <a:pt x="2123847" y="651108"/>
                  </a:lnTo>
                  <a:lnTo>
                    <a:pt x="2108681" y="611190"/>
                  </a:lnTo>
                  <a:lnTo>
                    <a:pt x="2091395" y="572096"/>
                  </a:lnTo>
                  <a:lnTo>
                    <a:pt x="2072044" y="533872"/>
                  </a:lnTo>
                  <a:lnTo>
                    <a:pt x="2050687" y="496567"/>
                  </a:lnTo>
                  <a:lnTo>
                    <a:pt x="2027379" y="460228"/>
                  </a:lnTo>
                  <a:lnTo>
                    <a:pt x="2002178" y="424902"/>
                  </a:lnTo>
                  <a:lnTo>
                    <a:pt x="1975140" y="390636"/>
                  </a:lnTo>
                  <a:lnTo>
                    <a:pt x="1946322" y="357479"/>
                  </a:lnTo>
                  <a:lnTo>
                    <a:pt x="1915780" y="325477"/>
                  </a:lnTo>
                  <a:lnTo>
                    <a:pt x="1883572" y="294677"/>
                  </a:lnTo>
                  <a:lnTo>
                    <a:pt x="1849754" y="265128"/>
                  </a:lnTo>
                  <a:lnTo>
                    <a:pt x="1814384" y="236876"/>
                  </a:lnTo>
                  <a:lnTo>
                    <a:pt x="1777517" y="209969"/>
                  </a:lnTo>
                  <a:lnTo>
                    <a:pt x="1739210" y="184455"/>
                  </a:lnTo>
                  <a:lnTo>
                    <a:pt x="1699521" y="160381"/>
                  </a:lnTo>
                  <a:lnTo>
                    <a:pt x="1658506" y="137793"/>
                  </a:lnTo>
                  <a:lnTo>
                    <a:pt x="1616221" y="116740"/>
                  </a:lnTo>
                  <a:lnTo>
                    <a:pt x="1572725" y="97270"/>
                  </a:lnTo>
                  <a:lnTo>
                    <a:pt x="1528072" y="79428"/>
                  </a:lnTo>
                  <a:lnTo>
                    <a:pt x="1482321" y="63264"/>
                  </a:lnTo>
                  <a:lnTo>
                    <a:pt x="1435528" y="48823"/>
                  </a:lnTo>
                  <a:lnTo>
                    <a:pt x="1387749" y="36154"/>
                  </a:lnTo>
                  <a:lnTo>
                    <a:pt x="1339042" y="25305"/>
                  </a:lnTo>
                  <a:lnTo>
                    <a:pt x="1289463" y="16321"/>
                  </a:lnTo>
                  <a:lnTo>
                    <a:pt x="1239068" y="9252"/>
                  </a:lnTo>
                  <a:lnTo>
                    <a:pt x="1187916" y="4143"/>
                  </a:lnTo>
                  <a:lnTo>
                    <a:pt x="1136062" y="1043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F9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196577" y="2891790"/>
              <a:ext cx="2167255" cy="1811020"/>
            </a:xfrm>
            <a:custGeom>
              <a:avLst/>
              <a:gdLst/>
              <a:ahLst/>
              <a:cxnLst/>
              <a:rect l="l" t="t" r="r" b="b"/>
              <a:pathLst>
                <a:path w="2167254" h="1811020">
                  <a:moveTo>
                    <a:pt x="0" y="905256"/>
                  </a:moveTo>
                  <a:lnTo>
                    <a:pt x="1249" y="861392"/>
                  </a:lnTo>
                  <a:lnTo>
                    <a:pt x="4960" y="818067"/>
                  </a:lnTo>
                  <a:lnTo>
                    <a:pt x="11075" y="775329"/>
                  </a:lnTo>
                  <a:lnTo>
                    <a:pt x="19538" y="733225"/>
                  </a:lnTo>
                  <a:lnTo>
                    <a:pt x="30292" y="691802"/>
                  </a:lnTo>
                  <a:lnTo>
                    <a:pt x="43280" y="651108"/>
                  </a:lnTo>
                  <a:lnTo>
                    <a:pt x="58446" y="611190"/>
                  </a:lnTo>
                  <a:lnTo>
                    <a:pt x="75732" y="572096"/>
                  </a:lnTo>
                  <a:lnTo>
                    <a:pt x="95083" y="533872"/>
                  </a:lnTo>
                  <a:lnTo>
                    <a:pt x="116440" y="496567"/>
                  </a:lnTo>
                  <a:lnTo>
                    <a:pt x="139748" y="460228"/>
                  </a:lnTo>
                  <a:lnTo>
                    <a:pt x="164949" y="424902"/>
                  </a:lnTo>
                  <a:lnTo>
                    <a:pt x="191987" y="390636"/>
                  </a:lnTo>
                  <a:lnTo>
                    <a:pt x="220805" y="357479"/>
                  </a:lnTo>
                  <a:lnTo>
                    <a:pt x="251347" y="325477"/>
                  </a:lnTo>
                  <a:lnTo>
                    <a:pt x="283555" y="294677"/>
                  </a:lnTo>
                  <a:lnTo>
                    <a:pt x="317373" y="265128"/>
                  </a:lnTo>
                  <a:lnTo>
                    <a:pt x="352743" y="236876"/>
                  </a:lnTo>
                  <a:lnTo>
                    <a:pt x="389610" y="209969"/>
                  </a:lnTo>
                  <a:lnTo>
                    <a:pt x="427917" y="184455"/>
                  </a:lnTo>
                  <a:lnTo>
                    <a:pt x="467606" y="160381"/>
                  </a:lnTo>
                  <a:lnTo>
                    <a:pt x="508621" y="137793"/>
                  </a:lnTo>
                  <a:lnTo>
                    <a:pt x="550906" y="116740"/>
                  </a:lnTo>
                  <a:lnTo>
                    <a:pt x="594402" y="97270"/>
                  </a:lnTo>
                  <a:lnTo>
                    <a:pt x="639055" y="79428"/>
                  </a:lnTo>
                  <a:lnTo>
                    <a:pt x="684806" y="63264"/>
                  </a:lnTo>
                  <a:lnTo>
                    <a:pt x="731599" y="48823"/>
                  </a:lnTo>
                  <a:lnTo>
                    <a:pt x="779378" y="36154"/>
                  </a:lnTo>
                  <a:lnTo>
                    <a:pt x="828085" y="25305"/>
                  </a:lnTo>
                  <a:lnTo>
                    <a:pt x="877664" y="16321"/>
                  </a:lnTo>
                  <a:lnTo>
                    <a:pt x="928059" y="9252"/>
                  </a:lnTo>
                  <a:lnTo>
                    <a:pt x="979211" y="4143"/>
                  </a:lnTo>
                  <a:lnTo>
                    <a:pt x="1031065" y="1043"/>
                  </a:lnTo>
                  <a:lnTo>
                    <a:pt x="1083564" y="0"/>
                  </a:lnTo>
                  <a:lnTo>
                    <a:pt x="1136062" y="1043"/>
                  </a:lnTo>
                  <a:lnTo>
                    <a:pt x="1187916" y="4143"/>
                  </a:lnTo>
                  <a:lnTo>
                    <a:pt x="1239068" y="9252"/>
                  </a:lnTo>
                  <a:lnTo>
                    <a:pt x="1289463" y="16321"/>
                  </a:lnTo>
                  <a:lnTo>
                    <a:pt x="1339042" y="25305"/>
                  </a:lnTo>
                  <a:lnTo>
                    <a:pt x="1387749" y="36154"/>
                  </a:lnTo>
                  <a:lnTo>
                    <a:pt x="1435528" y="48823"/>
                  </a:lnTo>
                  <a:lnTo>
                    <a:pt x="1482321" y="63264"/>
                  </a:lnTo>
                  <a:lnTo>
                    <a:pt x="1528072" y="79428"/>
                  </a:lnTo>
                  <a:lnTo>
                    <a:pt x="1572725" y="97270"/>
                  </a:lnTo>
                  <a:lnTo>
                    <a:pt x="1616221" y="116740"/>
                  </a:lnTo>
                  <a:lnTo>
                    <a:pt x="1658506" y="137793"/>
                  </a:lnTo>
                  <a:lnTo>
                    <a:pt x="1699521" y="160381"/>
                  </a:lnTo>
                  <a:lnTo>
                    <a:pt x="1739210" y="184455"/>
                  </a:lnTo>
                  <a:lnTo>
                    <a:pt x="1777517" y="209969"/>
                  </a:lnTo>
                  <a:lnTo>
                    <a:pt x="1814384" y="236876"/>
                  </a:lnTo>
                  <a:lnTo>
                    <a:pt x="1849754" y="265128"/>
                  </a:lnTo>
                  <a:lnTo>
                    <a:pt x="1883572" y="294677"/>
                  </a:lnTo>
                  <a:lnTo>
                    <a:pt x="1915780" y="325477"/>
                  </a:lnTo>
                  <a:lnTo>
                    <a:pt x="1946322" y="357479"/>
                  </a:lnTo>
                  <a:lnTo>
                    <a:pt x="1975140" y="390636"/>
                  </a:lnTo>
                  <a:lnTo>
                    <a:pt x="2002178" y="424902"/>
                  </a:lnTo>
                  <a:lnTo>
                    <a:pt x="2027379" y="460228"/>
                  </a:lnTo>
                  <a:lnTo>
                    <a:pt x="2050687" y="496567"/>
                  </a:lnTo>
                  <a:lnTo>
                    <a:pt x="2072044" y="533872"/>
                  </a:lnTo>
                  <a:lnTo>
                    <a:pt x="2091395" y="572096"/>
                  </a:lnTo>
                  <a:lnTo>
                    <a:pt x="2108681" y="611190"/>
                  </a:lnTo>
                  <a:lnTo>
                    <a:pt x="2123847" y="651108"/>
                  </a:lnTo>
                  <a:lnTo>
                    <a:pt x="2136835" y="691802"/>
                  </a:lnTo>
                  <a:lnTo>
                    <a:pt x="2147589" y="733225"/>
                  </a:lnTo>
                  <a:lnTo>
                    <a:pt x="2156052" y="775329"/>
                  </a:lnTo>
                  <a:lnTo>
                    <a:pt x="2162167" y="818067"/>
                  </a:lnTo>
                  <a:lnTo>
                    <a:pt x="2165878" y="861392"/>
                  </a:lnTo>
                  <a:lnTo>
                    <a:pt x="2167128" y="905256"/>
                  </a:lnTo>
                  <a:lnTo>
                    <a:pt x="2165878" y="949119"/>
                  </a:lnTo>
                  <a:lnTo>
                    <a:pt x="2162167" y="992444"/>
                  </a:lnTo>
                  <a:lnTo>
                    <a:pt x="2156052" y="1035182"/>
                  </a:lnTo>
                  <a:lnTo>
                    <a:pt x="2147589" y="1077286"/>
                  </a:lnTo>
                  <a:lnTo>
                    <a:pt x="2136835" y="1118709"/>
                  </a:lnTo>
                  <a:lnTo>
                    <a:pt x="2123847" y="1159403"/>
                  </a:lnTo>
                  <a:lnTo>
                    <a:pt x="2108681" y="1199321"/>
                  </a:lnTo>
                  <a:lnTo>
                    <a:pt x="2091395" y="1238415"/>
                  </a:lnTo>
                  <a:lnTo>
                    <a:pt x="2072044" y="1276639"/>
                  </a:lnTo>
                  <a:lnTo>
                    <a:pt x="2050687" y="1313944"/>
                  </a:lnTo>
                  <a:lnTo>
                    <a:pt x="2027379" y="1350283"/>
                  </a:lnTo>
                  <a:lnTo>
                    <a:pt x="2002178" y="1385609"/>
                  </a:lnTo>
                  <a:lnTo>
                    <a:pt x="1975140" y="1419875"/>
                  </a:lnTo>
                  <a:lnTo>
                    <a:pt x="1946322" y="1453032"/>
                  </a:lnTo>
                  <a:lnTo>
                    <a:pt x="1915780" y="1485034"/>
                  </a:lnTo>
                  <a:lnTo>
                    <a:pt x="1883572" y="1515834"/>
                  </a:lnTo>
                  <a:lnTo>
                    <a:pt x="1849754" y="1545383"/>
                  </a:lnTo>
                  <a:lnTo>
                    <a:pt x="1814384" y="1573635"/>
                  </a:lnTo>
                  <a:lnTo>
                    <a:pt x="1777517" y="1600542"/>
                  </a:lnTo>
                  <a:lnTo>
                    <a:pt x="1739210" y="1626056"/>
                  </a:lnTo>
                  <a:lnTo>
                    <a:pt x="1699521" y="1650130"/>
                  </a:lnTo>
                  <a:lnTo>
                    <a:pt x="1658506" y="1672718"/>
                  </a:lnTo>
                  <a:lnTo>
                    <a:pt x="1616221" y="1693771"/>
                  </a:lnTo>
                  <a:lnTo>
                    <a:pt x="1572725" y="1713241"/>
                  </a:lnTo>
                  <a:lnTo>
                    <a:pt x="1528072" y="1731083"/>
                  </a:lnTo>
                  <a:lnTo>
                    <a:pt x="1482321" y="1747247"/>
                  </a:lnTo>
                  <a:lnTo>
                    <a:pt x="1435528" y="1761688"/>
                  </a:lnTo>
                  <a:lnTo>
                    <a:pt x="1387749" y="1774357"/>
                  </a:lnTo>
                  <a:lnTo>
                    <a:pt x="1339042" y="1785206"/>
                  </a:lnTo>
                  <a:lnTo>
                    <a:pt x="1289463" y="1794190"/>
                  </a:lnTo>
                  <a:lnTo>
                    <a:pt x="1239068" y="1801259"/>
                  </a:lnTo>
                  <a:lnTo>
                    <a:pt x="1187916" y="1806368"/>
                  </a:lnTo>
                  <a:lnTo>
                    <a:pt x="1136062" y="1809468"/>
                  </a:lnTo>
                  <a:lnTo>
                    <a:pt x="1083564" y="1810512"/>
                  </a:lnTo>
                  <a:lnTo>
                    <a:pt x="1031065" y="1809468"/>
                  </a:lnTo>
                  <a:lnTo>
                    <a:pt x="979211" y="1806368"/>
                  </a:lnTo>
                  <a:lnTo>
                    <a:pt x="928059" y="1801259"/>
                  </a:lnTo>
                  <a:lnTo>
                    <a:pt x="877664" y="1794190"/>
                  </a:lnTo>
                  <a:lnTo>
                    <a:pt x="828085" y="1785206"/>
                  </a:lnTo>
                  <a:lnTo>
                    <a:pt x="779378" y="1774357"/>
                  </a:lnTo>
                  <a:lnTo>
                    <a:pt x="731599" y="1761688"/>
                  </a:lnTo>
                  <a:lnTo>
                    <a:pt x="684806" y="1747247"/>
                  </a:lnTo>
                  <a:lnTo>
                    <a:pt x="639055" y="1731083"/>
                  </a:lnTo>
                  <a:lnTo>
                    <a:pt x="594402" y="1713241"/>
                  </a:lnTo>
                  <a:lnTo>
                    <a:pt x="550906" y="1693771"/>
                  </a:lnTo>
                  <a:lnTo>
                    <a:pt x="508621" y="1672718"/>
                  </a:lnTo>
                  <a:lnTo>
                    <a:pt x="467606" y="1650130"/>
                  </a:lnTo>
                  <a:lnTo>
                    <a:pt x="427917" y="1626056"/>
                  </a:lnTo>
                  <a:lnTo>
                    <a:pt x="389610" y="1600542"/>
                  </a:lnTo>
                  <a:lnTo>
                    <a:pt x="352743" y="1573635"/>
                  </a:lnTo>
                  <a:lnTo>
                    <a:pt x="317373" y="1545383"/>
                  </a:lnTo>
                  <a:lnTo>
                    <a:pt x="283555" y="1515834"/>
                  </a:lnTo>
                  <a:lnTo>
                    <a:pt x="251347" y="1485034"/>
                  </a:lnTo>
                  <a:lnTo>
                    <a:pt x="220805" y="1453032"/>
                  </a:lnTo>
                  <a:lnTo>
                    <a:pt x="191987" y="1419875"/>
                  </a:lnTo>
                  <a:lnTo>
                    <a:pt x="164949" y="1385609"/>
                  </a:lnTo>
                  <a:lnTo>
                    <a:pt x="139748" y="1350283"/>
                  </a:lnTo>
                  <a:lnTo>
                    <a:pt x="116440" y="1313944"/>
                  </a:lnTo>
                  <a:lnTo>
                    <a:pt x="95083" y="1276639"/>
                  </a:lnTo>
                  <a:lnTo>
                    <a:pt x="75732" y="1238415"/>
                  </a:lnTo>
                  <a:lnTo>
                    <a:pt x="58446" y="1199321"/>
                  </a:lnTo>
                  <a:lnTo>
                    <a:pt x="43280" y="1159403"/>
                  </a:lnTo>
                  <a:lnTo>
                    <a:pt x="30292" y="1118709"/>
                  </a:lnTo>
                  <a:lnTo>
                    <a:pt x="19538" y="1077286"/>
                  </a:lnTo>
                  <a:lnTo>
                    <a:pt x="11075" y="1035182"/>
                  </a:lnTo>
                  <a:lnTo>
                    <a:pt x="4960" y="992444"/>
                  </a:lnTo>
                  <a:lnTo>
                    <a:pt x="1249" y="949119"/>
                  </a:lnTo>
                  <a:lnTo>
                    <a:pt x="0" y="905256"/>
                  </a:lnTo>
                  <a:close/>
                </a:path>
              </a:pathLst>
            </a:custGeom>
            <a:ln w="13716">
              <a:solidFill>
                <a:srgbClr val="B86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621393" y="3308984"/>
            <a:ext cx="1318895" cy="9417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-635" algn="ctr">
              <a:lnSpc>
                <a:spcPct val="99800"/>
              </a:lnSpc>
              <a:spcBef>
                <a:spcPts val="120"/>
              </a:spcBef>
            </a:pPr>
            <a:r>
              <a:rPr sz="2000" spc="-10" dirty="0">
                <a:solidFill>
                  <a:srgbClr val="161E3B"/>
                </a:solidFill>
                <a:latin typeface="Calibri"/>
                <a:cs typeface="Calibri"/>
              </a:rPr>
              <a:t>Patient </a:t>
            </a:r>
            <a:r>
              <a:rPr sz="2000" spc="-5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161E3B"/>
                </a:solidFill>
                <a:latin typeface="Calibri"/>
                <a:cs typeface="Calibri"/>
              </a:rPr>
              <a:t>n</a:t>
            </a:r>
            <a:r>
              <a:rPr sz="2000" spc="-45" dirty="0">
                <a:solidFill>
                  <a:srgbClr val="161E3B"/>
                </a:solidFill>
                <a:latin typeface="Calibri"/>
                <a:cs typeface="Calibri"/>
              </a:rPr>
              <a:t>g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161E3B"/>
                </a:solidFill>
                <a:latin typeface="Calibri"/>
                <a:cs typeface="Calibri"/>
              </a:rPr>
              <a:t>g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e</a:t>
            </a:r>
            <a:r>
              <a:rPr sz="2000" spc="25" dirty="0">
                <a:solidFill>
                  <a:srgbClr val="161E3B"/>
                </a:solidFill>
                <a:latin typeface="Calibri"/>
                <a:cs typeface="Calibri"/>
              </a:rPr>
              <a:t>m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161E3B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61E3B"/>
                </a:solidFill>
                <a:latin typeface="Calibri"/>
                <a:cs typeface="Calibri"/>
              </a:rPr>
              <a:t>t  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in</a:t>
            </a:r>
            <a:r>
              <a:rPr sz="2000" spc="-25" dirty="0">
                <a:solidFill>
                  <a:srgbClr val="161E3B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61E3B"/>
                </a:solidFill>
                <a:latin typeface="Calibri"/>
                <a:cs typeface="Calibri"/>
              </a:rPr>
              <a:t>research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49" y="0"/>
            <a:ext cx="12193905" cy="6858000"/>
            <a:chOff x="0" y="0"/>
            <a:chExt cx="12193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3523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0111" y="269747"/>
              <a:ext cx="1815083" cy="40690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1600200"/>
            <a:ext cx="26943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Learnings</a:t>
            </a:r>
            <a:endParaRPr sz="5400" dirty="0"/>
          </a:p>
        </p:txBody>
      </p:sp>
      <p:sp>
        <p:nvSpPr>
          <p:cNvPr id="6" name="object 6"/>
          <p:cNvSpPr txBox="1"/>
          <p:nvPr/>
        </p:nvSpPr>
        <p:spPr>
          <a:xfrm>
            <a:off x="917244" y="2786837"/>
            <a:ext cx="9869805" cy="20955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5080" indent="-343535">
              <a:lnSpc>
                <a:spcPts val="2600"/>
              </a:lnSpc>
              <a:spcBef>
                <a:spcPts val="434"/>
              </a:spcBef>
              <a:buClr>
                <a:srgbClr val="F99531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8A8D96"/>
                </a:solidFill>
                <a:latin typeface="Calibri"/>
                <a:cs typeface="Calibri"/>
              </a:rPr>
              <a:t>More</a:t>
            </a:r>
            <a:r>
              <a:rPr sz="2400" spc="2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8A8D96"/>
                </a:solidFill>
                <a:latin typeface="Calibri"/>
                <a:cs typeface="Calibri"/>
              </a:rPr>
              <a:t>events</a:t>
            </a:r>
            <a:r>
              <a:rPr sz="2400" spc="3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8A8D96"/>
                </a:solidFill>
                <a:latin typeface="Calibri"/>
                <a:cs typeface="Calibri"/>
              </a:rPr>
              <a:t>connecting</a:t>
            </a:r>
            <a:r>
              <a:rPr sz="2400" spc="5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8A8D96"/>
                </a:solidFill>
                <a:latin typeface="Calibri"/>
                <a:cs typeface="Calibri"/>
              </a:rPr>
              <a:t>patient</a:t>
            </a:r>
            <a:r>
              <a:rPr sz="2400" spc="6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8A8D96"/>
                </a:solidFill>
                <a:latin typeface="Calibri"/>
                <a:cs typeface="Calibri"/>
              </a:rPr>
              <a:t>organizations</a:t>
            </a:r>
            <a:r>
              <a:rPr sz="2400" spc="3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8A8D96"/>
                </a:solidFill>
                <a:latin typeface="Calibri"/>
                <a:cs typeface="Calibri"/>
              </a:rPr>
              <a:t>with</a:t>
            </a:r>
            <a:r>
              <a:rPr sz="240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8A8D96"/>
                </a:solidFill>
                <a:latin typeface="Calibri"/>
                <a:cs typeface="Calibri"/>
              </a:rPr>
              <a:t>researchers</a:t>
            </a:r>
            <a:r>
              <a:rPr sz="2400" spc="7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8A8D96"/>
                </a:solidFill>
                <a:latin typeface="Calibri"/>
                <a:cs typeface="Calibri"/>
              </a:rPr>
              <a:t>and</a:t>
            </a:r>
            <a:r>
              <a:rPr sz="2400" spc="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8A8D96"/>
                </a:solidFill>
                <a:latin typeface="Calibri"/>
                <a:cs typeface="Calibri"/>
              </a:rPr>
              <a:t>clinicians </a:t>
            </a:r>
            <a:r>
              <a:rPr sz="2400" spc="-53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8A8D96"/>
                </a:solidFill>
                <a:latin typeface="Calibri"/>
                <a:cs typeface="Calibri"/>
              </a:rPr>
              <a:t>must</a:t>
            </a:r>
            <a:r>
              <a:rPr sz="2400" spc="-2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8A8D96"/>
                </a:solidFill>
                <a:latin typeface="Calibri"/>
                <a:cs typeface="Calibri"/>
              </a:rPr>
              <a:t>be</a:t>
            </a:r>
            <a:r>
              <a:rPr sz="2400" spc="-1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8A8D96"/>
                </a:solidFill>
                <a:latin typeface="Calibri"/>
                <a:cs typeface="Calibri"/>
              </a:rPr>
              <a:t>organized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F99531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solidFill>
                  <a:srgbClr val="8A8D96"/>
                </a:solidFill>
                <a:latin typeface="Calibri"/>
                <a:cs typeface="Calibri"/>
              </a:rPr>
              <a:t>Event</a:t>
            </a:r>
            <a:r>
              <a:rPr sz="2400" spc="5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8A8D96"/>
                </a:solidFill>
                <a:latin typeface="Calibri"/>
                <a:cs typeface="Calibri"/>
              </a:rPr>
              <a:t>enabled</a:t>
            </a:r>
            <a:r>
              <a:rPr sz="2400" spc="2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8A8D96"/>
                </a:solidFill>
                <a:latin typeface="Calibri"/>
                <a:cs typeface="Calibri"/>
              </a:rPr>
              <a:t>communication</a:t>
            </a:r>
            <a:r>
              <a:rPr sz="2400" spc="-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8A8D96"/>
                </a:solidFill>
                <a:latin typeface="Calibri"/>
                <a:cs typeface="Calibri"/>
              </a:rPr>
              <a:t>in</a:t>
            </a:r>
            <a:r>
              <a:rPr sz="2400" spc="2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8A8D96"/>
                </a:solidFill>
                <a:latin typeface="Calibri"/>
                <a:cs typeface="Calibri"/>
              </a:rPr>
              <a:t>many</a:t>
            </a:r>
            <a:r>
              <a:rPr sz="2400" spc="-5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8A8D96"/>
                </a:solidFill>
                <a:latin typeface="Calibri"/>
                <a:cs typeface="Calibri"/>
              </a:rPr>
              <a:t>levels</a:t>
            </a:r>
            <a:r>
              <a:rPr sz="2400" spc="2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8A8D96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8A8D96"/>
                </a:solidFill>
                <a:latin typeface="Calibri"/>
                <a:cs typeface="Calibri"/>
              </a:rPr>
              <a:t>built</a:t>
            </a:r>
            <a:r>
              <a:rPr sz="2400" spc="2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8A8D96"/>
                </a:solidFill>
                <a:latin typeface="Calibri"/>
                <a:cs typeface="Calibri"/>
              </a:rPr>
              <a:t>trust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25"/>
              </a:spcBef>
              <a:buClr>
                <a:srgbClr val="F99531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8A8D96"/>
                </a:solidFill>
                <a:latin typeface="Calibri"/>
                <a:cs typeface="Calibri"/>
              </a:rPr>
              <a:t>Must </a:t>
            </a:r>
            <a:r>
              <a:rPr sz="2400" spc="-25" dirty="0">
                <a:solidFill>
                  <a:srgbClr val="8A8D96"/>
                </a:solidFill>
                <a:latin typeface="Calibri"/>
                <a:cs typeface="Calibri"/>
              </a:rPr>
              <a:t>invite</a:t>
            </a:r>
            <a:r>
              <a:rPr sz="2400" spc="6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8A8D96"/>
                </a:solidFill>
                <a:latin typeface="Calibri"/>
                <a:cs typeface="Calibri"/>
              </a:rPr>
              <a:t>researchers</a:t>
            </a:r>
            <a:r>
              <a:rPr sz="2400" spc="6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8A8D96"/>
                </a:solidFill>
                <a:latin typeface="Calibri"/>
                <a:cs typeface="Calibri"/>
              </a:rPr>
              <a:t>to</a:t>
            </a:r>
            <a:r>
              <a:rPr sz="240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8A8D96"/>
                </a:solidFill>
                <a:latin typeface="Calibri"/>
                <a:cs typeface="Calibri"/>
              </a:rPr>
              <a:t>patient</a:t>
            </a:r>
            <a:r>
              <a:rPr sz="2400" spc="5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8A8D96"/>
                </a:solidFill>
                <a:latin typeface="Calibri"/>
                <a:cs typeface="Calibri"/>
              </a:rPr>
              <a:t>organizations</a:t>
            </a:r>
            <a:r>
              <a:rPr sz="2400" spc="3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8A8D96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8A8D96"/>
                </a:solidFill>
                <a:latin typeface="Calibri"/>
                <a:cs typeface="Calibri"/>
              </a:rPr>
              <a:t>vice</a:t>
            </a:r>
            <a:r>
              <a:rPr sz="2400" spc="2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8A8D96"/>
                </a:solidFill>
                <a:latin typeface="Calibri"/>
                <a:cs typeface="Calibri"/>
              </a:rPr>
              <a:t>versa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20"/>
              </a:spcBef>
              <a:buClr>
                <a:srgbClr val="F99531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8A8D96"/>
                </a:solidFill>
                <a:latin typeface="Calibri"/>
                <a:cs typeface="Calibri"/>
              </a:rPr>
              <a:t>Should</a:t>
            </a:r>
            <a:r>
              <a:rPr sz="2400" spc="-1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8A8D96"/>
                </a:solidFill>
                <a:latin typeface="Calibri"/>
                <a:cs typeface="Calibri"/>
              </a:rPr>
              <a:t>organize</a:t>
            </a:r>
            <a:r>
              <a:rPr sz="2400" spc="-10" dirty="0">
                <a:solidFill>
                  <a:srgbClr val="8A8D96"/>
                </a:solidFill>
                <a:latin typeface="Calibri"/>
                <a:cs typeface="Calibri"/>
              </a:rPr>
              <a:t> more</a:t>
            </a:r>
            <a:r>
              <a:rPr sz="2400" spc="-1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8A8D96"/>
                </a:solidFill>
                <a:latin typeface="Calibri"/>
                <a:cs typeface="Calibri"/>
              </a:rPr>
              <a:t>similar</a:t>
            </a:r>
            <a:r>
              <a:rPr sz="2400" spc="-1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8A8D96"/>
                </a:solidFill>
                <a:latin typeface="Calibri"/>
                <a:cs typeface="Calibri"/>
              </a:rPr>
              <a:t>events</a:t>
            </a:r>
            <a:r>
              <a:rPr sz="2400" spc="2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8A8D96"/>
                </a:solidFill>
                <a:latin typeface="Calibri"/>
                <a:cs typeface="Calibri"/>
              </a:rPr>
              <a:t>to</a:t>
            </a:r>
            <a:r>
              <a:rPr sz="2400" spc="15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8A8D96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8A8D96"/>
                </a:solidFill>
                <a:latin typeface="Calibri"/>
                <a:cs typeface="Calibri"/>
              </a:rPr>
              <a:t> wider</a:t>
            </a:r>
            <a:r>
              <a:rPr sz="2400" spc="-10" dirty="0">
                <a:solidFill>
                  <a:srgbClr val="8A8D9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8A8D96"/>
                </a:solidFill>
                <a:latin typeface="Calibri"/>
                <a:cs typeface="Calibri"/>
              </a:rPr>
              <a:t>audience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834" y="3901440"/>
            <a:ext cx="4990944" cy="2957068"/>
            <a:chOff x="834" y="3901440"/>
            <a:chExt cx="4990944" cy="2957068"/>
          </a:xfrm>
        </p:grpSpPr>
        <p:sp>
          <p:nvSpPr>
            <p:cNvPr id="10" name="object 10"/>
            <p:cNvSpPr/>
            <p:nvPr/>
          </p:nvSpPr>
          <p:spPr>
            <a:xfrm>
              <a:off x="972311" y="5367528"/>
              <a:ext cx="1987550" cy="1490980"/>
            </a:xfrm>
            <a:custGeom>
              <a:avLst/>
              <a:gdLst/>
              <a:ahLst/>
              <a:cxnLst/>
              <a:rect l="l" t="t" r="r" b="b"/>
              <a:pathLst>
                <a:path w="1987550" h="1490979">
                  <a:moveTo>
                    <a:pt x="497204" y="0"/>
                  </a:moveTo>
                  <a:lnTo>
                    <a:pt x="0" y="497382"/>
                  </a:lnTo>
                  <a:lnTo>
                    <a:pt x="992758" y="1490471"/>
                  </a:lnTo>
                  <a:lnTo>
                    <a:pt x="1987295" y="1490471"/>
                  </a:lnTo>
                  <a:lnTo>
                    <a:pt x="497204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4" y="5892609"/>
              <a:ext cx="969010" cy="965835"/>
            </a:xfrm>
            <a:custGeom>
              <a:avLst/>
              <a:gdLst/>
              <a:ahLst/>
              <a:cxnLst/>
              <a:rect l="l" t="t" r="r" b="b"/>
              <a:pathLst>
                <a:path w="969010" h="965834">
                  <a:moveTo>
                    <a:pt x="0" y="0"/>
                  </a:moveTo>
                  <a:lnTo>
                    <a:pt x="0" y="965389"/>
                  </a:lnTo>
                  <a:lnTo>
                    <a:pt x="968429" y="965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4" y="3901440"/>
              <a:ext cx="971550" cy="1941830"/>
            </a:xfrm>
            <a:custGeom>
              <a:avLst/>
              <a:gdLst/>
              <a:ahLst/>
              <a:cxnLst/>
              <a:rect l="l" t="t" r="r" b="b"/>
              <a:pathLst>
                <a:path w="971550" h="1941829">
                  <a:moveTo>
                    <a:pt x="0" y="0"/>
                  </a:moveTo>
                  <a:lnTo>
                    <a:pt x="0" y="1941576"/>
                  </a:lnTo>
                  <a:lnTo>
                    <a:pt x="971477" y="970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2250" y="4786837"/>
              <a:ext cx="2319528" cy="1420368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2281" y="5367528"/>
            <a:ext cx="2458726" cy="6300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23961" y="5253030"/>
            <a:ext cx="2395728" cy="64922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308601" y="1644649"/>
            <a:ext cx="8905802" cy="167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/>
                <a:ea typeface="Candara"/>
                <a:cs typeface="Candara"/>
                <a:sym typeface="Candara"/>
              </a:rPr>
              <a:t>Q &amp; A</a:t>
            </a:r>
            <a:b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/>
                <a:ea typeface="Candara"/>
                <a:cs typeface="Candara"/>
                <a:sym typeface="Candara"/>
              </a:rPr>
            </a:b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/>
                <a:ea typeface="Candara"/>
                <a:cs typeface="Candara"/>
                <a:sym typeface="Candara"/>
              </a:rPr>
              <a:t>from the audience</a:t>
            </a:r>
            <a:endParaRPr kumimoji="0" lang="en-GB" sz="54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8" name="object 3">
            <a:extLst>
              <a:ext uri="{FF2B5EF4-FFF2-40B4-BE49-F238E27FC236}">
                <a16:creationId xmlns:a16="http://schemas.microsoft.com/office/drawing/2014/main" id="{03C4E49D-9874-0B22-3CED-611C5433C72B}"/>
              </a:ext>
            </a:extLst>
          </p:cNvPr>
          <p:cNvGrpSpPr/>
          <p:nvPr/>
        </p:nvGrpSpPr>
        <p:grpSpPr>
          <a:xfrm>
            <a:off x="8382000" y="0"/>
            <a:ext cx="3810252" cy="2057400"/>
            <a:chOff x="6364223" y="0"/>
            <a:chExt cx="5828030" cy="3237230"/>
          </a:xfrm>
        </p:grpSpPr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19C77F3E-84EA-078B-0AA6-1099E92AACCE}"/>
                </a:ext>
              </a:extLst>
            </p:cNvPr>
            <p:cNvSpPr/>
            <p:nvPr/>
          </p:nvSpPr>
          <p:spPr>
            <a:xfrm>
              <a:off x="6364223" y="0"/>
              <a:ext cx="3882390" cy="3237230"/>
            </a:xfrm>
            <a:custGeom>
              <a:avLst/>
              <a:gdLst/>
              <a:ahLst/>
              <a:cxnLst/>
              <a:rect l="l" t="t" r="r" b="b"/>
              <a:pathLst>
                <a:path w="3882390" h="3237230">
                  <a:moveTo>
                    <a:pt x="1295780" y="0"/>
                  </a:moveTo>
                  <a:lnTo>
                    <a:pt x="0" y="0"/>
                  </a:lnTo>
                  <a:lnTo>
                    <a:pt x="1289303" y="1290447"/>
                  </a:lnTo>
                  <a:lnTo>
                    <a:pt x="1938274" y="641985"/>
                  </a:lnTo>
                  <a:lnTo>
                    <a:pt x="1295780" y="0"/>
                  </a:lnTo>
                  <a:close/>
                </a:path>
                <a:path w="3882390" h="3237230">
                  <a:moveTo>
                    <a:pt x="3234181" y="1940052"/>
                  </a:moveTo>
                  <a:lnTo>
                    <a:pt x="2586228" y="2588514"/>
                  </a:lnTo>
                  <a:lnTo>
                    <a:pt x="3234181" y="3236976"/>
                  </a:lnTo>
                  <a:lnTo>
                    <a:pt x="3882008" y="2588514"/>
                  </a:lnTo>
                  <a:lnTo>
                    <a:pt x="3234181" y="1940052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59B3A911-93DA-53E9-9949-E508CC97D1A7}"/>
                </a:ext>
              </a:extLst>
            </p:cNvPr>
            <p:cNvSpPr/>
            <p:nvPr/>
          </p:nvSpPr>
          <p:spPr>
            <a:xfrm>
              <a:off x="7004303" y="1289303"/>
              <a:ext cx="1945005" cy="1948180"/>
            </a:xfrm>
            <a:custGeom>
              <a:avLst/>
              <a:gdLst/>
              <a:ahLst/>
              <a:cxnLst/>
              <a:rect l="l" t="t" r="r" b="b"/>
              <a:pathLst>
                <a:path w="1945004" h="1948180">
                  <a:moveTo>
                    <a:pt x="647826" y="0"/>
                  </a:moveTo>
                  <a:lnTo>
                    <a:pt x="0" y="649986"/>
                  </a:lnTo>
                  <a:lnTo>
                    <a:pt x="1296797" y="1947672"/>
                  </a:lnTo>
                  <a:lnTo>
                    <a:pt x="1944624" y="1298829"/>
                  </a:lnTo>
                  <a:lnTo>
                    <a:pt x="647826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3A6890C4-0FAD-3A08-3F51-043B047111EA}"/>
                </a:ext>
              </a:extLst>
            </p:cNvPr>
            <p:cNvSpPr/>
            <p:nvPr/>
          </p:nvSpPr>
          <p:spPr>
            <a:xfrm>
              <a:off x="8955023" y="0"/>
              <a:ext cx="1286510" cy="641985"/>
            </a:xfrm>
            <a:custGeom>
              <a:avLst/>
              <a:gdLst/>
              <a:ahLst/>
              <a:cxnLst/>
              <a:rect l="l" t="t" r="r" b="b"/>
              <a:pathLst>
                <a:path w="1286509" h="641985">
                  <a:moveTo>
                    <a:pt x="1286255" y="0"/>
                  </a:moveTo>
                  <a:lnTo>
                    <a:pt x="0" y="0"/>
                  </a:lnTo>
                  <a:lnTo>
                    <a:pt x="642620" y="641985"/>
                  </a:lnTo>
                  <a:lnTo>
                    <a:pt x="1286255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B73DC566-B0F9-8D7F-1B91-0AC38167ACE8}"/>
                </a:ext>
              </a:extLst>
            </p:cNvPr>
            <p:cNvSpPr/>
            <p:nvPr/>
          </p:nvSpPr>
          <p:spPr>
            <a:xfrm>
              <a:off x="7653527" y="643127"/>
              <a:ext cx="1945005" cy="1945005"/>
            </a:xfrm>
            <a:custGeom>
              <a:avLst/>
              <a:gdLst/>
              <a:ahLst/>
              <a:cxnLst/>
              <a:rect l="l" t="t" r="r" b="b"/>
              <a:pathLst>
                <a:path w="1945004" h="1945005">
                  <a:moveTo>
                    <a:pt x="648970" y="0"/>
                  </a:moveTo>
                  <a:lnTo>
                    <a:pt x="0" y="647826"/>
                  </a:lnTo>
                  <a:lnTo>
                    <a:pt x="1296797" y="1944624"/>
                  </a:lnTo>
                  <a:lnTo>
                    <a:pt x="1944624" y="1296797"/>
                  </a:lnTo>
                  <a:lnTo>
                    <a:pt x="64897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B80D2750-1D92-4C70-8CD0-B12EC7DFBC35}"/>
                </a:ext>
              </a:extLst>
            </p:cNvPr>
            <p:cNvSpPr/>
            <p:nvPr/>
          </p:nvSpPr>
          <p:spPr>
            <a:xfrm>
              <a:off x="9598151" y="643127"/>
              <a:ext cx="2593975" cy="2593975"/>
            </a:xfrm>
            <a:custGeom>
              <a:avLst/>
              <a:gdLst/>
              <a:ahLst/>
              <a:cxnLst/>
              <a:rect l="l" t="t" r="r" b="b"/>
              <a:pathLst>
                <a:path w="2593975" h="2593975">
                  <a:moveTo>
                    <a:pt x="1296416" y="0"/>
                  </a:moveTo>
                  <a:lnTo>
                    <a:pt x="0" y="1297432"/>
                  </a:lnTo>
                  <a:lnTo>
                    <a:pt x="1296416" y="2593848"/>
                  </a:lnTo>
                  <a:lnTo>
                    <a:pt x="2593848" y="1297432"/>
                  </a:lnTo>
                  <a:lnTo>
                    <a:pt x="1296416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834" y="3901440"/>
            <a:ext cx="4990944" cy="2957068"/>
            <a:chOff x="834" y="3901440"/>
            <a:chExt cx="4990944" cy="2957068"/>
          </a:xfrm>
        </p:grpSpPr>
        <p:sp>
          <p:nvSpPr>
            <p:cNvPr id="10" name="object 10"/>
            <p:cNvSpPr/>
            <p:nvPr/>
          </p:nvSpPr>
          <p:spPr>
            <a:xfrm>
              <a:off x="972311" y="5367528"/>
              <a:ext cx="1987550" cy="1490980"/>
            </a:xfrm>
            <a:custGeom>
              <a:avLst/>
              <a:gdLst/>
              <a:ahLst/>
              <a:cxnLst/>
              <a:rect l="l" t="t" r="r" b="b"/>
              <a:pathLst>
                <a:path w="1987550" h="1490979">
                  <a:moveTo>
                    <a:pt x="497204" y="0"/>
                  </a:moveTo>
                  <a:lnTo>
                    <a:pt x="0" y="497382"/>
                  </a:lnTo>
                  <a:lnTo>
                    <a:pt x="992758" y="1490471"/>
                  </a:lnTo>
                  <a:lnTo>
                    <a:pt x="1987295" y="1490471"/>
                  </a:lnTo>
                  <a:lnTo>
                    <a:pt x="497204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4" y="5892609"/>
              <a:ext cx="969010" cy="965835"/>
            </a:xfrm>
            <a:custGeom>
              <a:avLst/>
              <a:gdLst/>
              <a:ahLst/>
              <a:cxnLst/>
              <a:rect l="l" t="t" r="r" b="b"/>
              <a:pathLst>
                <a:path w="969010" h="965834">
                  <a:moveTo>
                    <a:pt x="0" y="0"/>
                  </a:moveTo>
                  <a:lnTo>
                    <a:pt x="0" y="965389"/>
                  </a:lnTo>
                  <a:lnTo>
                    <a:pt x="968429" y="965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4" y="3901440"/>
              <a:ext cx="971550" cy="1941830"/>
            </a:xfrm>
            <a:custGeom>
              <a:avLst/>
              <a:gdLst/>
              <a:ahLst/>
              <a:cxnLst/>
              <a:rect l="l" t="t" r="r" b="b"/>
              <a:pathLst>
                <a:path w="971550" h="1941829">
                  <a:moveTo>
                    <a:pt x="0" y="0"/>
                  </a:moveTo>
                  <a:lnTo>
                    <a:pt x="0" y="1941576"/>
                  </a:lnTo>
                  <a:lnTo>
                    <a:pt x="971477" y="970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2250" y="4786837"/>
              <a:ext cx="2319528" cy="1420368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2281" y="5367528"/>
            <a:ext cx="2458726" cy="6300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23961" y="5253030"/>
            <a:ext cx="2395728" cy="64922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819990" y="2498074"/>
            <a:ext cx="8905802" cy="8451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ndara"/>
                <a:ea typeface="Candara"/>
                <a:cs typeface="Candara"/>
                <a:sym typeface="Candara"/>
              </a:rPr>
              <a:t>Concluding remarks</a:t>
            </a:r>
            <a:endParaRPr kumimoji="0" lang="en-GB" sz="54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8" name="object 3">
            <a:extLst>
              <a:ext uri="{FF2B5EF4-FFF2-40B4-BE49-F238E27FC236}">
                <a16:creationId xmlns:a16="http://schemas.microsoft.com/office/drawing/2014/main" id="{03C4E49D-9874-0B22-3CED-611C5433C72B}"/>
              </a:ext>
            </a:extLst>
          </p:cNvPr>
          <p:cNvGrpSpPr/>
          <p:nvPr/>
        </p:nvGrpSpPr>
        <p:grpSpPr>
          <a:xfrm>
            <a:off x="8458200" y="0"/>
            <a:ext cx="3734052" cy="1905000"/>
            <a:chOff x="6364223" y="0"/>
            <a:chExt cx="5828030" cy="3237230"/>
          </a:xfrm>
        </p:grpSpPr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19C77F3E-84EA-078B-0AA6-1099E92AACCE}"/>
                </a:ext>
              </a:extLst>
            </p:cNvPr>
            <p:cNvSpPr/>
            <p:nvPr/>
          </p:nvSpPr>
          <p:spPr>
            <a:xfrm>
              <a:off x="6364223" y="0"/>
              <a:ext cx="3882390" cy="3237230"/>
            </a:xfrm>
            <a:custGeom>
              <a:avLst/>
              <a:gdLst/>
              <a:ahLst/>
              <a:cxnLst/>
              <a:rect l="l" t="t" r="r" b="b"/>
              <a:pathLst>
                <a:path w="3882390" h="3237230">
                  <a:moveTo>
                    <a:pt x="1295780" y="0"/>
                  </a:moveTo>
                  <a:lnTo>
                    <a:pt x="0" y="0"/>
                  </a:lnTo>
                  <a:lnTo>
                    <a:pt x="1289303" y="1290447"/>
                  </a:lnTo>
                  <a:lnTo>
                    <a:pt x="1938274" y="641985"/>
                  </a:lnTo>
                  <a:lnTo>
                    <a:pt x="1295780" y="0"/>
                  </a:lnTo>
                  <a:close/>
                </a:path>
                <a:path w="3882390" h="3237230">
                  <a:moveTo>
                    <a:pt x="3234181" y="1940052"/>
                  </a:moveTo>
                  <a:lnTo>
                    <a:pt x="2586228" y="2588514"/>
                  </a:lnTo>
                  <a:lnTo>
                    <a:pt x="3234181" y="3236976"/>
                  </a:lnTo>
                  <a:lnTo>
                    <a:pt x="3882008" y="2588514"/>
                  </a:lnTo>
                  <a:lnTo>
                    <a:pt x="3234181" y="1940052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59B3A911-93DA-53E9-9949-E508CC97D1A7}"/>
                </a:ext>
              </a:extLst>
            </p:cNvPr>
            <p:cNvSpPr/>
            <p:nvPr/>
          </p:nvSpPr>
          <p:spPr>
            <a:xfrm>
              <a:off x="7004303" y="1289303"/>
              <a:ext cx="1945005" cy="1948180"/>
            </a:xfrm>
            <a:custGeom>
              <a:avLst/>
              <a:gdLst/>
              <a:ahLst/>
              <a:cxnLst/>
              <a:rect l="l" t="t" r="r" b="b"/>
              <a:pathLst>
                <a:path w="1945004" h="1948180">
                  <a:moveTo>
                    <a:pt x="647826" y="0"/>
                  </a:moveTo>
                  <a:lnTo>
                    <a:pt x="0" y="649986"/>
                  </a:lnTo>
                  <a:lnTo>
                    <a:pt x="1296797" y="1947672"/>
                  </a:lnTo>
                  <a:lnTo>
                    <a:pt x="1944624" y="1298829"/>
                  </a:lnTo>
                  <a:lnTo>
                    <a:pt x="647826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3A6890C4-0FAD-3A08-3F51-043B047111EA}"/>
                </a:ext>
              </a:extLst>
            </p:cNvPr>
            <p:cNvSpPr/>
            <p:nvPr/>
          </p:nvSpPr>
          <p:spPr>
            <a:xfrm>
              <a:off x="8955023" y="0"/>
              <a:ext cx="1286510" cy="641985"/>
            </a:xfrm>
            <a:custGeom>
              <a:avLst/>
              <a:gdLst/>
              <a:ahLst/>
              <a:cxnLst/>
              <a:rect l="l" t="t" r="r" b="b"/>
              <a:pathLst>
                <a:path w="1286509" h="641985">
                  <a:moveTo>
                    <a:pt x="1286255" y="0"/>
                  </a:moveTo>
                  <a:lnTo>
                    <a:pt x="0" y="0"/>
                  </a:lnTo>
                  <a:lnTo>
                    <a:pt x="642620" y="641985"/>
                  </a:lnTo>
                  <a:lnTo>
                    <a:pt x="1286255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B73DC566-B0F9-8D7F-1B91-0AC38167ACE8}"/>
                </a:ext>
              </a:extLst>
            </p:cNvPr>
            <p:cNvSpPr/>
            <p:nvPr/>
          </p:nvSpPr>
          <p:spPr>
            <a:xfrm>
              <a:off x="7653527" y="643127"/>
              <a:ext cx="1945005" cy="1945005"/>
            </a:xfrm>
            <a:custGeom>
              <a:avLst/>
              <a:gdLst/>
              <a:ahLst/>
              <a:cxnLst/>
              <a:rect l="l" t="t" r="r" b="b"/>
              <a:pathLst>
                <a:path w="1945004" h="1945005">
                  <a:moveTo>
                    <a:pt x="648970" y="0"/>
                  </a:moveTo>
                  <a:lnTo>
                    <a:pt x="0" y="647826"/>
                  </a:lnTo>
                  <a:lnTo>
                    <a:pt x="1296797" y="1944624"/>
                  </a:lnTo>
                  <a:lnTo>
                    <a:pt x="1944624" y="1296797"/>
                  </a:lnTo>
                  <a:lnTo>
                    <a:pt x="64897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B80D2750-1D92-4C70-8CD0-B12EC7DFBC35}"/>
                </a:ext>
              </a:extLst>
            </p:cNvPr>
            <p:cNvSpPr/>
            <p:nvPr/>
          </p:nvSpPr>
          <p:spPr>
            <a:xfrm>
              <a:off x="9598151" y="643127"/>
              <a:ext cx="2593975" cy="2593975"/>
            </a:xfrm>
            <a:custGeom>
              <a:avLst/>
              <a:gdLst/>
              <a:ahLst/>
              <a:cxnLst/>
              <a:rect l="l" t="t" r="r" b="b"/>
              <a:pathLst>
                <a:path w="2593975" h="2593975">
                  <a:moveTo>
                    <a:pt x="1296416" y="0"/>
                  </a:moveTo>
                  <a:lnTo>
                    <a:pt x="0" y="1297432"/>
                  </a:lnTo>
                  <a:lnTo>
                    <a:pt x="1296416" y="2593848"/>
                  </a:lnTo>
                  <a:lnTo>
                    <a:pt x="2593848" y="1297432"/>
                  </a:lnTo>
                  <a:lnTo>
                    <a:pt x="1296416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9702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5547" y="1940051"/>
            <a:ext cx="2133600" cy="4445"/>
          </a:xfrm>
          <a:custGeom>
            <a:avLst/>
            <a:gdLst/>
            <a:ahLst/>
            <a:cxnLst/>
            <a:rect l="l" t="t" r="r" b="b"/>
            <a:pathLst>
              <a:path w="2133600" h="4444">
                <a:moveTo>
                  <a:pt x="0" y="0"/>
                </a:moveTo>
                <a:lnTo>
                  <a:pt x="2133600" y="3937"/>
                </a:lnTo>
              </a:path>
            </a:pathLst>
          </a:custGeom>
          <a:ln w="100584">
            <a:solidFill>
              <a:srgbClr val="7BA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9002" y="6316471"/>
            <a:ext cx="1905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Franklin Gothic Medium"/>
                <a:cs typeface="Franklin Gothic Medium"/>
              </a:rPr>
              <a:t>10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10" name="Picture 9" descr="A white sign with black text&#10;&#10;Description automatically generated">
            <a:extLst>
              <a:ext uri="{FF2B5EF4-FFF2-40B4-BE49-F238E27FC236}">
                <a16:creationId xmlns:a16="http://schemas.microsoft.com/office/drawing/2014/main" id="{0F10E4B2-744A-86D0-9DDD-09F2FA8B2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-1524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6200" y="4495800"/>
            <a:ext cx="2438400" cy="2362200"/>
            <a:chOff x="834" y="3901440"/>
            <a:chExt cx="2959100" cy="2956560"/>
          </a:xfrm>
        </p:grpSpPr>
        <p:sp>
          <p:nvSpPr>
            <p:cNvPr id="3" name="object 3"/>
            <p:cNvSpPr/>
            <p:nvPr/>
          </p:nvSpPr>
          <p:spPr>
            <a:xfrm>
              <a:off x="972311" y="5367528"/>
              <a:ext cx="1987550" cy="1490980"/>
            </a:xfrm>
            <a:custGeom>
              <a:avLst/>
              <a:gdLst/>
              <a:ahLst/>
              <a:cxnLst/>
              <a:rect l="l" t="t" r="r" b="b"/>
              <a:pathLst>
                <a:path w="1987550" h="1490979">
                  <a:moveTo>
                    <a:pt x="497204" y="0"/>
                  </a:moveTo>
                  <a:lnTo>
                    <a:pt x="0" y="497382"/>
                  </a:lnTo>
                  <a:lnTo>
                    <a:pt x="992758" y="1490471"/>
                  </a:lnTo>
                  <a:lnTo>
                    <a:pt x="1987295" y="1490471"/>
                  </a:lnTo>
                  <a:lnTo>
                    <a:pt x="497204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4" y="5892609"/>
              <a:ext cx="969010" cy="965835"/>
            </a:xfrm>
            <a:custGeom>
              <a:avLst/>
              <a:gdLst/>
              <a:ahLst/>
              <a:cxnLst/>
              <a:rect l="l" t="t" r="r" b="b"/>
              <a:pathLst>
                <a:path w="969010" h="965834">
                  <a:moveTo>
                    <a:pt x="0" y="0"/>
                  </a:moveTo>
                  <a:lnTo>
                    <a:pt x="0" y="965389"/>
                  </a:lnTo>
                  <a:lnTo>
                    <a:pt x="968429" y="965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4" y="3901440"/>
              <a:ext cx="971550" cy="1941830"/>
            </a:xfrm>
            <a:custGeom>
              <a:avLst/>
              <a:gdLst/>
              <a:ahLst/>
              <a:cxnLst/>
              <a:rect l="l" t="t" r="r" b="b"/>
              <a:pathLst>
                <a:path w="971550" h="1941829">
                  <a:moveTo>
                    <a:pt x="0" y="0"/>
                  </a:moveTo>
                  <a:lnTo>
                    <a:pt x="0" y="1941576"/>
                  </a:lnTo>
                  <a:lnTo>
                    <a:pt x="971477" y="970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55547" y="1940051"/>
            <a:ext cx="2133600" cy="4445"/>
          </a:xfrm>
          <a:custGeom>
            <a:avLst/>
            <a:gdLst/>
            <a:ahLst/>
            <a:cxnLst/>
            <a:rect l="l" t="t" r="r" b="b"/>
            <a:pathLst>
              <a:path w="2133600" h="4444">
                <a:moveTo>
                  <a:pt x="0" y="0"/>
                </a:moveTo>
                <a:lnTo>
                  <a:pt x="2133600" y="3937"/>
                </a:lnTo>
              </a:path>
            </a:pathLst>
          </a:custGeom>
          <a:ln w="100584">
            <a:solidFill>
              <a:srgbClr val="7BA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1687" y="791667"/>
            <a:ext cx="215138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395" dirty="0">
                <a:solidFill>
                  <a:srgbClr val="000000"/>
                </a:solidFill>
                <a:latin typeface="Arial"/>
                <a:cs typeface="Arial"/>
              </a:rPr>
              <a:t>AGENDA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1687" y="1828800"/>
            <a:ext cx="4915713" cy="37144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en-US" b="1" i="1" spc="-10" dirty="0">
              <a:solidFill>
                <a:srgbClr val="7BA654"/>
              </a:solidFill>
              <a:latin typeface="Candara" panose="020E0502030303020204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n-US" b="1" i="1" spc="-1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1</a:t>
            </a:r>
            <a:r>
              <a:rPr b="1" i="1" spc="-1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4:00-14:05</a:t>
            </a:r>
            <a:r>
              <a:rPr b="1" i="1" spc="-114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5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–</a:t>
            </a:r>
            <a:r>
              <a:rPr b="1" i="1" spc="-7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10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Welcome,</a:t>
            </a:r>
            <a:r>
              <a:rPr b="1" i="1" spc="-12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10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housekeeping </a:t>
            </a:r>
            <a:r>
              <a:rPr b="1" i="1" spc="-8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rules</a:t>
            </a:r>
            <a:r>
              <a:rPr b="1" i="1" spc="-13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6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and</a:t>
            </a:r>
            <a:endParaRPr dirty="0">
              <a:latin typeface="Candara" panose="020E0502030303020204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n-US" b="1" i="1" spc="-9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9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p</a:t>
            </a:r>
            <a:r>
              <a:rPr b="1" i="1" spc="-1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a</a:t>
            </a:r>
            <a:r>
              <a:rPr b="1" i="1" spc="-10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n</a:t>
            </a:r>
            <a:r>
              <a:rPr b="1" i="1" spc="-8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e</a:t>
            </a:r>
            <a:r>
              <a:rPr b="1" i="1" spc="-5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l</a:t>
            </a:r>
            <a:r>
              <a:rPr b="1" i="1" spc="-8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i</a:t>
            </a:r>
            <a:r>
              <a:rPr b="1" i="1" spc="-17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s</a:t>
            </a:r>
            <a:r>
              <a:rPr b="1" i="1" spc="-3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t</a:t>
            </a:r>
            <a:r>
              <a:rPr b="1" i="1" spc="-17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s</a:t>
            </a:r>
            <a:r>
              <a:rPr b="1" i="1" spc="-4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’</a:t>
            </a:r>
            <a:r>
              <a:rPr b="1" i="1" spc="-10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6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i</a:t>
            </a:r>
            <a:r>
              <a:rPr b="1" i="1" spc="-10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n</a:t>
            </a:r>
            <a:r>
              <a:rPr b="1" i="1" spc="-3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t</a:t>
            </a:r>
            <a:r>
              <a:rPr b="1" i="1" spc="-10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r</a:t>
            </a:r>
            <a:r>
              <a:rPr b="1" i="1" spc="-12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od</a:t>
            </a:r>
            <a:r>
              <a:rPr b="1" i="1" spc="-13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u</a:t>
            </a:r>
            <a:r>
              <a:rPr b="1" i="1" spc="-11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c</a:t>
            </a:r>
            <a:r>
              <a:rPr b="1" i="1" spc="-5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t</a:t>
            </a:r>
            <a:r>
              <a:rPr b="1" i="1" spc="-8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i</a:t>
            </a:r>
            <a:r>
              <a:rPr b="1" i="1" spc="-12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on</a:t>
            </a:r>
            <a:endParaRPr dirty="0">
              <a:latin typeface="Candara" panose="020E0502030303020204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90"/>
              </a:spcBef>
            </a:pPr>
            <a:r>
              <a:rPr b="1" i="1" spc="-1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14:05-14:15</a:t>
            </a:r>
            <a:r>
              <a:rPr b="1" i="1" spc="-114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5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–</a:t>
            </a:r>
            <a:r>
              <a:rPr b="1" i="1" spc="-4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9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Introduction</a:t>
            </a:r>
            <a:r>
              <a:rPr b="1" i="1" spc="-12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10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to</a:t>
            </a:r>
            <a:r>
              <a:rPr b="1" i="1" spc="-8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5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the</a:t>
            </a:r>
            <a:r>
              <a:rPr b="1" i="1" spc="-10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8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project</a:t>
            </a:r>
            <a:r>
              <a:rPr b="1" i="1" spc="-12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6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and</a:t>
            </a:r>
            <a:r>
              <a:rPr b="1" i="1" spc="-10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9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live</a:t>
            </a:r>
            <a:r>
              <a:rPr b="1" i="1" spc="-12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lang="en-US" b="1" i="1" spc="-9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demo  on      PERC</a:t>
            </a:r>
            <a:r>
              <a:rPr b="1" i="1" spc="-4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,</a:t>
            </a:r>
            <a:r>
              <a:rPr b="1" i="1" spc="-10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16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E</a:t>
            </a:r>
            <a:r>
              <a:rPr b="1" i="1" spc="-6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li</a:t>
            </a:r>
            <a:r>
              <a:rPr b="1" i="1" spc="-8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i</a:t>
            </a:r>
            <a:r>
              <a:rPr b="1" i="1" spc="-15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s</a:t>
            </a:r>
            <a:r>
              <a:rPr b="1" i="1" spc="-11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17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K</a:t>
            </a:r>
            <a:r>
              <a:rPr b="1" i="1" spc="-3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e</a:t>
            </a:r>
            <a:r>
              <a:rPr b="1" i="1" spc="-8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i</a:t>
            </a:r>
            <a:r>
              <a:rPr b="1" i="1" spc="-13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dong</a:t>
            </a:r>
            <a:r>
              <a:rPr b="1" i="1" spc="-12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4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(</a:t>
            </a:r>
            <a:r>
              <a:rPr b="1" i="1" spc="-16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E</a:t>
            </a:r>
            <a:r>
              <a:rPr b="1" i="1" spc="-34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A</a:t>
            </a:r>
            <a:r>
              <a:rPr b="1" i="1" spc="-19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T</a:t>
            </a:r>
            <a:r>
              <a:rPr b="1" i="1" spc="-15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R</a:t>
            </a:r>
            <a:r>
              <a:rPr b="1" i="1" spc="-4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I</a:t>
            </a:r>
            <a:r>
              <a:rPr b="1" i="1" spc="-16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S</a:t>
            </a:r>
            <a:r>
              <a:rPr b="1" i="1" spc="-6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)</a:t>
            </a:r>
            <a:endParaRPr dirty="0">
              <a:latin typeface="Candara" panose="020E0502030303020204" pitchFamily="34" charset="0"/>
              <a:cs typeface="Arial"/>
            </a:endParaRPr>
          </a:p>
          <a:p>
            <a:pPr marL="12700" marR="51435" algn="just">
              <a:spcBef>
                <a:spcPts val="1010"/>
              </a:spcBef>
            </a:pPr>
            <a:r>
              <a:rPr b="1" i="1" spc="-1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14:15-14:45</a:t>
            </a:r>
            <a:r>
              <a:rPr b="1" i="1" spc="-114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5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–</a:t>
            </a:r>
            <a:r>
              <a:rPr b="1" i="1" spc="-4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8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Panel</a:t>
            </a:r>
            <a:r>
              <a:rPr lang="en-US" b="1" i="1" spc="-8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discussion</a:t>
            </a:r>
            <a:endParaRPr lang="en-US" b="1" i="1" spc="-114" dirty="0">
              <a:solidFill>
                <a:srgbClr val="7BA654"/>
              </a:solidFill>
              <a:latin typeface="Candara" panose="020E0502030303020204" pitchFamily="34" charset="0"/>
              <a:cs typeface="Arial"/>
            </a:endParaRPr>
          </a:p>
          <a:p>
            <a:pPr marL="12700" marR="51435" algn="just">
              <a:spcBef>
                <a:spcPts val="1010"/>
              </a:spcBef>
            </a:pPr>
            <a:r>
              <a:rPr b="1" i="1" spc="-114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Anca</a:t>
            </a:r>
            <a:r>
              <a:rPr b="1" i="1" spc="-11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13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Toma</a:t>
            </a:r>
            <a:r>
              <a:rPr b="1" i="1" spc="-12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10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(EPF),</a:t>
            </a:r>
            <a:r>
              <a:rPr b="1" i="1" spc="-13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6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Santa </a:t>
            </a:r>
            <a:r>
              <a:rPr b="1" i="1" spc="-43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114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Rasa-Dzelzkalē (RSU), Giorgio </a:t>
            </a:r>
            <a:r>
              <a:rPr lang="en-US" b="1" i="1" spc="-114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114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Barbareschi (EATG), David  Velasco</a:t>
            </a:r>
            <a:r>
              <a:rPr lang="en-US" b="1" i="1" spc="-114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(Health Institute  Carlos III,  Madrid)</a:t>
            </a:r>
            <a:endParaRPr b="1" i="1" spc="-114" dirty="0">
              <a:solidFill>
                <a:srgbClr val="7BA654"/>
              </a:solidFill>
              <a:latin typeface="Candara" panose="020E0502030303020204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lang="en-US" b="1" i="1" spc="1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1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1</a:t>
            </a:r>
            <a:r>
              <a:rPr b="1" i="1" spc="6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4</a:t>
            </a:r>
            <a:r>
              <a:rPr b="1" i="1" spc="-11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:</a:t>
            </a:r>
            <a:r>
              <a:rPr b="1" i="1" spc="4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4</a:t>
            </a:r>
            <a:r>
              <a:rPr b="1" i="1" spc="4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5</a:t>
            </a:r>
            <a:r>
              <a:rPr b="1" i="1" spc="-15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-</a:t>
            </a:r>
            <a:r>
              <a:rPr b="1" i="1" spc="-1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1</a:t>
            </a:r>
            <a:r>
              <a:rPr b="1" i="1" spc="4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4</a:t>
            </a:r>
            <a:r>
              <a:rPr b="1" i="1" spc="-13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:</a:t>
            </a:r>
            <a:r>
              <a:rPr b="1" i="1" spc="4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5</a:t>
            </a:r>
            <a:r>
              <a:rPr b="1" i="1" spc="5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5</a:t>
            </a:r>
            <a:r>
              <a:rPr b="1" i="1" spc="-114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5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–</a:t>
            </a:r>
            <a:r>
              <a:rPr b="1" i="1" spc="-7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19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Q</a:t>
            </a:r>
            <a:r>
              <a:rPr b="1" i="1" spc="-6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&amp;</a:t>
            </a:r>
            <a:r>
              <a:rPr b="1" i="1" spc="3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A*</a:t>
            </a:r>
            <a:endParaRPr dirty="0">
              <a:latin typeface="Candara" panose="020E0502030303020204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85"/>
              </a:spcBef>
            </a:pPr>
            <a:r>
              <a:rPr lang="en-US" b="1" i="1" spc="1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1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1</a:t>
            </a:r>
            <a:r>
              <a:rPr b="1" i="1" spc="6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4</a:t>
            </a:r>
            <a:r>
              <a:rPr b="1" i="1" spc="-11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:</a:t>
            </a:r>
            <a:r>
              <a:rPr b="1" i="1" spc="4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5</a:t>
            </a:r>
            <a:r>
              <a:rPr b="1" i="1" spc="4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5</a:t>
            </a:r>
            <a:r>
              <a:rPr b="1" i="1" spc="-15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-</a:t>
            </a:r>
            <a:r>
              <a:rPr b="1" i="1" spc="1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1</a:t>
            </a:r>
            <a:r>
              <a:rPr b="1" i="1" spc="4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5</a:t>
            </a:r>
            <a:r>
              <a:rPr b="1" i="1" spc="-13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:</a:t>
            </a:r>
            <a:r>
              <a:rPr b="1" i="1" spc="4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0</a:t>
            </a:r>
            <a:r>
              <a:rPr b="1" i="1" spc="5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0</a:t>
            </a:r>
            <a:r>
              <a:rPr b="1" i="1" spc="-13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5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–</a:t>
            </a:r>
            <a:r>
              <a:rPr b="1" i="1" spc="-4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20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C</a:t>
            </a:r>
            <a:r>
              <a:rPr b="1" i="1" spc="-7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l</a:t>
            </a:r>
            <a:r>
              <a:rPr b="1" i="1" spc="-14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os</a:t>
            </a:r>
            <a:r>
              <a:rPr b="1" i="1" spc="-9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i</a:t>
            </a:r>
            <a:r>
              <a:rPr b="1" i="1" spc="-9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n</a:t>
            </a:r>
            <a:r>
              <a:rPr b="1" i="1" spc="-17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g</a:t>
            </a:r>
            <a:r>
              <a:rPr b="1" i="1" spc="-13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b="1" i="1" spc="-5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r</a:t>
            </a:r>
            <a:r>
              <a:rPr b="1" i="1" spc="-3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e</a:t>
            </a:r>
            <a:r>
              <a:rPr b="1" i="1" spc="-105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m</a:t>
            </a:r>
            <a:r>
              <a:rPr b="1" i="1" spc="-7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a</a:t>
            </a:r>
            <a:r>
              <a:rPr b="1" i="1" spc="-6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r</a:t>
            </a:r>
            <a:r>
              <a:rPr b="1" i="1" spc="-130" dirty="0">
                <a:solidFill>
                  <a:srgbClr val="7BA654"/>
                </a:solidFill>
                <a:latin typeface="Candara" panose="020E0502030303020204" pitchFamily="34" charset="0"/>
                <a:cs typeface="Arial"/>
              </a:rPr>
              <a:t>ks</a:t>
            </a:r>
            <a:endParaRPr dirty="0">
              <a:latin typeface="Candara" panose="020E0502030303020204" pitchFamily="34" charset="0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6096000" cy="68579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7848599" y="0"/>
            <a:ext cx="4343653" cy="2590800"/>
            <a:chOff x="6364223" y="0"/>
            <a:chExt cx="5828030" cy="3237230"/>
          </a:xfrm>
        </p:grpSpPr>
        <p:sp>
          <p:nvSpPr>
            <p:cNvPr id="4" name="object 4"/>
            <p:cNvSpPr/>
            <p:nvPr/>
          </p:nvSpPr>
          <p:spPr>
            <a:xfrm>
              <a:off x="6364223" y="0"/>
              <a:ext cx="3882390" cy="3237230"/>
            </a:xfrm>
            <a:custGeom>
              <a:avLst/>
              <a:gdLst/>
              <a:ahLst/>
              <a:cxnLst/>
              <a:rect l="l" t="t" r="r" b="b"/>
              <a:pathLst>
                <a:path w="3882390" h="3237230">
                  <a:moveTo>
                    <a:pt x="1295780" y="0"/>
                  </a:moveTo>
                  <a:lnTo>
                    <a:pt x="0" y="0"/>
                  </a:lnTo>
                  <a:lnTo>
                    <a:pt x="1289303" y="1290447"/>
                  </a:lnTo>
                  <a:lnTo>
                    <a:pt x="1938274" y="641985"/>
                  </a:lnTo>
                  <a:lnTo>
                    <a:pt x="1295780" y="0"/>
                  </a:lnTo>
                  <a:close/>
                </a:path>
                <a:path w="3882390" h="3237230">
                  <a:moveTo>
                    <a:pt x="3234181" y="1940052"/>
                  </a:moveTo>
                  <a:lnTo>
                    <a:pt x="2586228" y="2588514"/>
                  </a:lnTo>
                  <a:lnTo>
                    <a:pt x="3234181" y="3236976"/>
                  </a:lnTo>
                  <a:lnTo>
                    <a:pt x="3882008" y="2588514"/>
                  </a:lnTo>
                  <a:lnTo>
                    <a:pt x="3234181" y="1940052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04303" y="1289303"/>
              <a:ext cx="1945005" cy="1948180"/>
            </a:xfrm>
            <a:custGeom>
              <a:avLst/>
              <a:gdLst/>
              <a:ahLst/>
              <a:cxnLst/>
              <a:rect l="l" t="t" r="r" b="b"/>
              <a:pathLst>
                <a:path w="1945004" h="1948180">
                  <a:moveTo>
                    <a:pt x="647826" y="0"/>
                  </a:moveTo>
                  <a:lnTo>
                    <a:pt x="0" y="649986"/>
                  </a:lnTo>
                  <a:lnTo>
                    <a:pt x="1296797" y="1947672"/>
                  </a:lnTo>
                  <a:lnTo>
                    <a:pt x="1944624" y="1298829"/>
                  </a:lnTo>
                  <a:lnTo>
                    <a:pt x="647826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55023" y="0"/>
              <a:ext cx="1286510" cy="641985"/>
            </a:xfrm>
            <a:custGeom>
              <a:avLst/>
              <a:gdLst/>
              <a:ahLst/>
              <a:cxnLst/>
              <a:rect l="l" t="t" r="r" b="b"/>
              <a:pathLst>
                <a:path w="1286509" h="641985">
                  <a:moveTo>
                    <a:pt x="1286255" y="0"/>
                  </a:moveTo>
                  <a:lnTo>
                    <a:pt x="0" y="0"/>
                  </a:lnTo>
                  <a:lnTo>
                    <a:pt x="642620" y="641985"/>
                  </a:lnTo>
                  <a:lnTo>
                    <a:pt x="1286255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53527" y="643127"/>
              <a:ext cx="1945005" cy="1945005"/>
            </a:xfrm>
            <a:custGeom>
              <a:avLst/>
              <a:gdLst/>
              <a:ahLst/>
              <a:cxnLst/>
              <a:rect l="l" t="t" r="r" b="b"/>
              <a:pathLst>
                <a:path w="1945004" h="1945005">
                  <a:moveTo>
                    <a:pt x="648970" y="0"/>
                  </a:moveTo>
                  <a:lnTo>
                    <a:pt x="0" y="647826"/>
                  </a:lnTo>
                  <a:lnTo>
                    <a:pt x="1296797" y="1944624"/>
                  </a:lnTo>
                  <a:lnTo>
                    <a:pt x="1944624" y="1296797"/>
                  </a:lnTo>
                  <a:lnTo>
                    <a:pt x="64897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98151" y="643127"/>
              <a:ext cx="2593975" cy="2593975"/>
            </a:xfrm>
            <a:custGeom>
              <a:avLst/>
              <a:gdLst/>
              <a:ahLst/>
              <a:cxnLst/>
              <a:rect l="l" t="t" r="r" b="b"/>
              <a:pathLst>
                <a:path w="2593975" h="2593975">
                  <a:moveTo>
                    <a:pt x="1296416" y="0"/>
                  </a:moveTo>
                  <a:lnTo>
                    <a:pt x="0" y="1297432"/>
                  </a:lnTo>
                  <a:lnTo>
                    <a:pt x="1296416" y="2593848"/>
                  </a:lnTo>
                  <a:lnTo>
                    <a:pt x="2593848" y="1297432"/>
                  </a:lnTo>
                  <a:lnTo>
                    <a:pt x="1296416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3877434"/>
            <a:ext cx="11722227" cy="2980565"/>
            <a:chOff x="834" y="3901440"/>
            <a:chExt cx="11693961" cy="2957068"/>
          </a:xfrm>
        </p:grpSpPr>
        <p:sp>
          <p:nvSpPr>
            <p:cNvPr id="10" name="object 10"/>
            <p:cNvSpPr/>
            <p:nvPr/>
          </p:nvSpPr>
          <p:spPr>
            <a:xfrm>
              <a:off x="972311" y="5367528"/>
              <a:ext cx="1987550" cy="1490980"/>
            </a:xfrm>
            <a:custGeom>
              <a:avLst/>
              <a:gdLst/>
              <a:ahLst/>
              <a:cxnLst/>
              <a:rect l="l" t="t" r="r" b="b"/>
              <a:pathLst>
                <a:path w="1987550" h="1490979">
                  <a:moveTo>
                    <a:pt x="497204" y="0"/>
                  </a:moveTo>
                  <a:lnTo>
                    <a:pt x="0" y="497382"/>
                  </a:lnTo>
                  <a:lnTo>
                    <a:pt x="992758" y="1490471"/>
                  </a:lnTo>
                  <a:lnTo>
                    <a:pt x="1987295" y="1490471"/>
                  </a:lnTo>
                  <a:lnTo>
                    <a:pt x="497204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4" y="5892609"/>
              <a:ext cx="969010" cy="965835"/>
            </a:xfrm>
            <a:custGeom>
              <a:avLst/>
              <a:gdLst/>
              <a:ahLst/>
              <a:cxnLst/>
              <a:rect l="l" t="t" r="r" b="b"/>
              <a:pathLst>
                <a:path w="969010" h="965834">
                  <a:moveTo>
                    <a:pt x="0" y="0"/>
                  </a:moveTo>
                  <a:lnTo>
                    <a:pt x="0" y="965389"/>
                  </a:lnTo>
                  <a:lnTo>
                    <a:pt x="968429" y="965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4" y="3901440"/>
              <a:ext cx="971550" cy="1941830"/>
            </a:xfrm>
            <a:custGeom>
              <a:avLst/>
              <a:gdLst/>
              <a:ahLst/>
              <a:cxnLst/>
              <a:rect l="l" t="t" r="r" b="b"/>
              <a:pathLst>
                <a:path w="971550" h="1941829">
                  <a:moveTo>
                    <a:pt x="0" y="0"/>
                  </a:moveTo>
                  <a:lnTo>
                    <a:pt x="0" y="1941576"/>
                  </a:lnTo>
                  <a:lnTo>
                    <a:pt x="971477" y="970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419" y="5367528"/>
              <a:ext cx="9485376" cy="59436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39228" y="656105"/>
            <a:ext cx="46424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-105" dirty="0">
                <a:solidFill>
                  <a:srgbClr val="000000"/>
                </a:solidFill>
                <a:latin typeface="Arial"/>
                <a:cs typeface="Arial"/>
              </a:rPr>
              <a:t>Housekeeping</a:t>
            </a:r>
            <a:r>
              <a:rPr sz="40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100" dirty="0">
                <a:solidFill>
                  <a:srgbClr val="000000"/>
                </a:solidFill>
                <a:latin typeface="Arial"/>
                <a:cs typeface="Arial"/>
              </a:rPr>
              <a:t>rules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36851" y="2042096"/>
            <a:ext cx="9203055" cy="242758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4330700">
              <a:lnSpc>
                <a:spcPct val="100000"/>
              </a:lnSpc>
              <a:spcBef>
                <a:spcPts val="110"/>
              </a:spcBef>
            </a:pPr>
            <a:r>
              <a:rPr sz="2800" b="1" spc="-65" dirty="0">
                <a:solidFill>
                  <a:srgbClr val="5D7C40"/>
                </a:solidFill>
                <a:latin typeface="Trebuchet MS"/>
                <a:cs typeface="Trebuchet MS"/>
              </a:rPr>
              <a:t>P</a:t>
            </a:r>
            <a:r>
              <a:rPr sz="2800" b="1" spc="-285" dirty="0">
                <a:solidFill>
                  <a:srgbClr val="5D7C40"/>
                </a:solidFill>
                <a:latin typeface="Trebuchet MS"/>
                <a:cs typeface="Trebuchet MS"/>
              </a:rPr>
              <a:t>r</a:t>
            </a:r>
            <a:r>
              <a:rPr sz="2800" b="1" spc="-130" dirty="0">
                <a:solidFill>
                  <a:srgbClr val="5D7C40"/>
                </a:solidFill>
                <a:latin typeface="Trebuchet MS"/>
                <a:cs typeface="Trebuchet MS"/>
              </a:rPr>
              <a:t>odu</a:t>
            </a:r>
            <a:r>
              <a:rPr sz="2800" b="1" spc="-135" dirty="0">
                <a:solidFill>
                  <a:srgbClr val="5D7C40"/>
                </a:solidFill>
                <a:latin typeface="Trebuchet MS"/>
                <a:cs typeface="Trebuchet MS"/>
              </a:rPr>
              <a:t>c</a:t>
            </a:r>
            <a:r>
              <a:rPr sz="2800" b="1" spc="-185" dirty="0">
                <a:solidFill>
                  <a:srgbClr val="5D7C40"/>
                </a:solidFill>
                <a:latin typeface="Trebuchet MS"/>
                <a:cs typeface="Trebuchet MS"/>
              </a:rPr>
              <a:t>ti</a:t>
            </a:r>
            <a:r>
              <a:rPr sz="2800" b="1" spc="-320" dirty="0">
                <a:solidFill>
                  <a:srgbClr val="5D7C40"/>
                </a:solidFill>
                <a:latin typeface="Trebuchet MS"/>
                <a:cs typeface="Trebuchet MS"/>
              </a:rPr>
              <a:t>v</a:t>
            </a:r>
            <a:r>
              <a:rPr sz="2800" b="1" spc="-150" dirty="0">
                <a:solidFill>
                  <a:srgbClr val="5D7C40"/>
                </a:solidFill>
                <a:latin typeface="Trebuchet MS"/>
                <a:cs typeface="Trebuchet MS"/>
              </a:rPr>
              <a:t>e</a:t>
            </a:r>
            <a:r>
              <a:rPr sz="2800" b="1" spc="-215" dirty="0">
                <a:solidFill>
                  <a:srgbClr val="5D7C40"/>
                </a:solidFill>
                <a:latin typeface="Trebuchet MS"/>
                <a:cs typeface="Trebuchet MS"/>
              </a:rPr>
              <a:t> </a:t>
            </a:r>
            <a:r>
              <a:rPr sz="2800" b="1" spc="15" dirty="0">
                <a:solidFill>
                  <a:srgbClr val="5D7C40"/>
                </a:solidFill>
                <a:latin typeface="Trebuchet MS"/>
                <a:cs typeface="Trebuchet MS"/>
              </a:rPr>
              <a:t>a</a:t>
            </a:r>
            <a:r>
              <a:rPr sz="2800" b="1" spc="-120" dirty="0">
                <a:solidFill>
                  <a:srgbClr val="5D7C40"/>
                </a:solidFill>
                <a:latin typeface="Trebuchet MS"/>
                <a:cs typeface="Trebuchet MS"/>
              </a:rPr>
              <a:t>n</a:t>
            </a:r>
            <a:r>
              <a:rPr sz="2800" b="1" spc="-114" dirty="0">
                <a:solidFill>
                  <a:srgbClr val="5D7C40"/>
                </a:solidFill>
                <a:latin typeface="Trebuchet MS"/>
                <a:cs typeface="Trebuchet MS"/>
              </a:rPr>
              <a:t>d</a:t>
            </a:r>
            <a:r>
              <a:rPr sz="2800" b="1" spc="-175" dirty="0">
                <a:solidFill>
                  <a:srgbClr val="5D7C40"/>
                </a:solidFill>
                <a:latin typeface="Trebuchet MS"/>
                <a:cs typeface="Trebuchet MS"/>
              </a:rPr>
              <a:t> </a:t>
            </a:r>
            <a:r>
              <a:rPr sz="2800" b="1" spc="-240" dirty="0">
                <a:solidFill>
                  <a:srgbClr val="5D7C40"/>
                </a:solidFill>
                <a:latin typeface="Trebuchet MS"/>
                <a:cs typeface="Trebuchet MS"/>
              </a:rPr>
              <a:t>r</a:t>
            </a:r>
            <a:r>
              <a:rPr sz="2800" b="1" spc="-130" dirty="0">
                <a:solidFill>
                  <a:srgbClr val="5D7C40"/>
                </a:solidFill>
                <a:latin typeface="Trebuchet MS"/>
                <a:cs typeface="Trebuchet MS"/>
              </a:rPr>
              <a:t>e</a:t>
            </a:r>
            <a:r>
              <a:rPr sz="2800" b="1" spc="-60" dirty="0">
                <a:solidFill>
                  <a:srgbClr val="5D7C40"/>
                </a:solidFill>
                <a:latin typeface="Trebuchet MS"/>
                <a:cs typeface="Trebuchet MS"/>
              </a:rPr>
              <a:t>spe</a:t>
            </a:r>
            <a:r>
              <a:rPr sz="2800" b="1" spc="-140" dirty="0">
                <a:solidFill>
                  <a:srgbClr val="5D7C40"/>
                </a:solidFill>
                <a:latin typeface="Trebuchet MS"/>
                <a:cs typeface="Trebuchet MS"/>
              </a:rPr>
              <a:t>c</a:t>
            </a:r>
            <a:r>
              <a:rPr sz="2800" b="1" spc="-165" dirty="0">
                <a:solidFill>
                  <a:srgbClr val="5D7C40"/>
                </a:solidFill>
                <a:latin typeface="Trebuchet MS"/>
                <a:cs typeface="Trebuchet MS"/>
              </a:rPr>
              <a:t>tf</a:t>
            </a:r>
            <a:r>
              <a:rPr sz="2800" b="1" spc="-265" dirty="0">
                <a:solidFill>
                  <a:srgbClr val="5D7C40"/>
                </a:solidFill>
                <a:latin typeface="Trebuchet MS"/>
                <a:cs typeface="Trebuchet MS"/>
              </a:rPr>
              <a:t>u</a:t>
            </a:r>
            <a:r>
              <a:rPr sz="2800" b="1" spc="-180" dirty="0">
                <a:solidFill>
                  <a:srgbClr val="5D7C40"/>
                </a:solidFill>
                <a:latin typeface="Trebuchet MS"/>
                <a:cs typeface="Trebuchet MS"/>
              </a:rPr>
              <a:t>l</a:t>
            </a:r>
            <a:r>
              <a:rPr sz="2800" b="1" spc="-220" dirty="0">
                <a:solidFill>
                  <a:srgbClr val="5D7C40"/>
                </a:solidFill>
                <a:latin typeface="Trebuchet MS"/>
                <a:cs typeface="Trebuchet MS"/>
              </a:rPr>
              <a:t> </a:t>
            </a:r>
            <a:r>
              <a:rPr sz="2800" b="1" spc="-100" dirty="0">
                <a:solidFill>
                  <a:srgbClr val="5D7C40"/>
                </a:solidFill>
                <a:latin typeface="Trebuchet MS"/>
                <a:cs typeface="Trebuchet MS"/>
              </a:rPr>
              <a:t>o</a:t>
            </a:r>
            <a:r>
              <a:rPr sz="2800" b="1" spc="-120" dirty="0">
                <a:solidFill>
                  <a:srgbClr val="5D7C40"/>
                </a:solidFill>
                <a:latin typeface="Trebuchet MS"/>
                <a:cs typeface="Trebuchet MS"/>
              </a:rPr>
              <a:t>n</a:t>
            </a:r>
            <a:r>
              <a:rPr sz="2800" b="1" spc="-160" dirty="0">
                <a:solidFill>
                  <a:srgbClr val="5D7C40"/>
                </a:solidFill>
                <a:latin typeface="Trebuchet MS"/>
                <a:cs typeface="Trebuchet MS"/>
              </a:rPr>
              <a:t>l</a:t>
            </a:r>
            <a:r>
              <a:rPr sz="2800" b="1" spc="-114" dirty="0">
                <a:solidFill>
                  <a:srgbClr val="5D7C40"/>
                </a:solidFill>
                <a:latin typeface="Trebuchet MS"/>
                <a:cs typeface="Trebuchet MS"/>
              </a:rPr>
              <a:t>i</a:t>
            </a:r>
            <a:r>
              <a:rPr sz="2800" b="1" spc="-200" dirty="0">
                <a:solidFill>
                  <a:srgbClr val="5D7C40"/>
                </a:solidFill>
                <a:latin typeface="Trebuchet MS"/>
                <a:cs typeface="Trebuchet MS"/>
              </a:rPr>
              <a:t>n</a:t>
            </a:r>
            <a:r>
              <a:rPr sz="2800" b="1" spc="-100" dirty="0">
                <a:solidFill>
                  <a:srgbClr val="5D7C40"/>
                </a:solidFill>
                <a:latin typeface="Trebuchet MS"/>
                <a:cs typeface="Trebuchet MS"/>
              </a:rPr>
              <a:t>e  </a:t>
            </a:r>
            <a:r>
              <a:rPr sz="2800" b="1" spc="-140" dirty="0">
                <a:solidFill>
                  <a:srgbClr val="5D7C40"/>
                </a:solidFill>
                <a:latin typeface="Trebuchet MS"/>
                <a:cs typeface="Trebuchet MS"/>
              </a:rPr>
              <a:t>collaboration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b="1" i="1" spc="-114" dirty="0">
                <a:solidFill>
                  <a:srgbClr val="7BA654"/>
                </a:solidFill>
                <a:latin typeface="Trebuchet MS" panose="020B0603020202020204" pitchFamily="34" charset="0"/>
                <a:cs typeface="Arial"/>
              </a:rPr>
              <a:t>Use headset/earphones</a:t>
            </a:r>
            <a:endParaRPr lang="en-US" b="1" i="1" spc="-114" dirty="0">
              <a:solidFill>
                <a:srgbClr val="7BA654"/>
              </a:solidFill>
              <a:latin typeface="Trebuchet MS" panose="020B0603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b="1" i="1" spc="-114" dirty="0">
              <a:solidFill>
                <a:srgbClr val="7BA654"/>
              </a:solidFill>
              <a:latin typeface="Trebuchet MS" panose="020B0603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b="1" i="1" spc="-114" dirty="0">
                <a:solidFill>
                  <a:srgbClr val="7BA654"/>
                </a:solidFill>
                <a:latin typeface="Trebuchet MS" panose="020B0603020202020204" pitchFamily="34" charset="0"/>
                <a:cs typeface="Arial"/>
              </a:rPr>
              <a:t>Use chat box in case of technical issues</a:t>
            </a:r>
            <a:endParaRPr lang="en-US" b="1" i="1" spc="-114" dirty="0">
              <a:solidFill>
                <a:srgbClr val="7BA654"/>
              </a:solidFill>
              <a:latin typeface="Trebuchet MS" panose="020B0603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endParaRPr b="1" i="1" spc="-114" dirty="0">
              <a:solidFill>
                <a:srgbClr val="7BA654"/>
              </a:solidFill>
              <a:latin typeface="Trebuchet MS" panose="020B0603020202020204" pitchFamily="34" charset="0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b="1" i="1" spc="-114" dirty="0">
                <a:solidFill>
                  <a:srgbClr val="7BA654"/>
                </a:solidFill>
                <a:latin typeface="Trebuchet MS" panose="020B0603020202020204" pitchFamily="34" charset="0"/>
                <a:cs typeface="Arial"/>
              </a:rPr>
              <a:t>Please use the Q&amp;A chat or raise your hand if you would like to take the  floor and ask a question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9723" y="1903476"/>
            <a:ext cx="7399020" cy="29306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9275" y="2562016"/>
            <a:ext cx="434213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40" dirty="0">
                <a:solidFill>
                  <a:srgbClr val="10B4BC"/>
                </a:solidFill>
                <a:latin typeface="Arial"/>
                <a:cs typeface="Arial"/>
              </a:rPr>
              <a:t>EATRIS</a:t>
            </a:r>
            <a:r>
              <a:rPr sz="3200" b="1" spc="805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0B4BC"/>
                </a:solidFill>
                <a:latin typeface="Arial"/>
                <a:cs typeface="Arial"/>
              </a:rPr>
              <a:t>driving </a:t>
            </a:r>
            <a:r>
              <a:rPr sz="3200" b="1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0B4BC"/>
                </a:solidFill>
                <a:latin typeface="Arial"/>
                <a:cs typeface="Arial"/>
              </a:rPr>
              <a:t>Patient</a:t>
            </a:r>
            <a:r>
              <a:rPr sz="3200" b="1" spc="875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0B4BC"/>
                </a:solidFill>
                <a:latin typeface="Arial"/>
                <a:cs typeface="Arial"/>
              </a:rPr>
              <a:t>Engagement </a:t>
            </a:r>
            <a:r>
              <a:rPr sz="3200" b="1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0B4BC"/>
                </a:solidFill>
                <a:latin typeface="Arial"/>
                <a:cs typeface="Arial"/>
              </a:rPr>
              <a:t>in</a:t>
            </a:r>
            <a:r>
              <a:rPr sz="3200" b="1" spc="-155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0B4BC"/>
                </a:solidFill>
                <a:latin typeface="Arial"/>
                <a:cs typeface="Arial"/>
              </a:rPr>
              <a:t>Academic</a:t>
            </a:r>
            <a:r>
              <a:rPr sz="3200" b="1" spc="-25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10B4BC"/>
                </a:solidFill>
                <a:latin typeface="Arial"/>
                <a:cs typeface="Arial"/>
              </a:rPr>
              <a:t>Research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0131" y="304800"/>
            <a:ext cx="2781300" cy="965200"/>
            <a:chOff x="291084" y="231647"/>
            <a:chExt cx="2781300" cy="9652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084" y="231647"/>
              <a:ext cx="2781299" cy="9646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0613" y="948689"/>
              <a:ext cx="755015" cy="0"/>
            </a:xfrm>
            <a:custGeom>
              <a:avLst/>
              <a:gdLst/>
              <a:ahLst/>
              <a:cxnLst/>
              <a:rect l="l" t="t" r="r" b="b"/>
              <a:pathLst>
                <a:path w="755015">
                  <a:moveTo>
                    <a:pt x="0" y="0"/>
                  </a:moveTo>
                  <a:lnTo>
                    <a:pt x="754418" y="0"/>
                  </a:lnTo>
                </a:path>
              </a:pathLst>
            </a:custGeom>
            <a:ln w="25400">
              <a:solidFill>
                <a:srgbClr val="00B4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94575" y="5638156"/>
            <a:ext cx="59296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0B4BC"/>
                </a:solidFill>
                <a:latin typeface="Arial MT"/>
                <a:cs typeface="Arial MT"/>
              </a:rPr>
              <a:t>Eliis</a:t>
            </a:r>
            <a:r>
              <a:rPr sz="2000" spc="5" dirty="0">
                <a:solidFill>
                  <a:srgbClr val="10B4B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B4BC"/>
                </a:solidFill>
                <a:latin typeface="Arial MT"/>
                <a:cs typeface="Arial MT"/>
              </a:rPr>
              <a:t>Keidong</a:t>
            </a:r>
            <a:r>
              <a:rPr sz="2000" spc="-15" dirty="0">
                <a:solidFill>
                  <a:srgbClr val="10B4B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F3863"/>
                </a:solidFill>
                <a:latin typeface="Arial MT"/>
                <a:cs typeface="Arial MT"/>
              </a:rPr>
              <a:t>| </a:t>
            </a:r>
            <a:r>
              <a:rPr sz="2000" spc="-30" dirty="0">
                <a:solidFill>
                  <a:srgbClr val="1F3863"/>
                </a:solidFill>
                <a:latin typeface="Arial MT"/>
                <a:cs typeface="Arial MT"/>
              </a:rPr>
              <a:t>EATRIS</a:t>
            </a:r>
            <a:r>
              <a:rPr sz="2000" dirty="0">
                <a:solidFill>
                  <a:srgbClr val="1F3863"/>
                </a:solidFill>
                <a:latin typeface="Arial MT"/>
                <a:cs typeface="Arial MT"/>
              </a:rPr>
              <a:t> Member</a:t>
            </a:r>
            <a:r>
              <a:rPr sz="2000" spc="-40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F3863"/>
                </a:solidFill>
                <a:latin typeface="Arial MT"/>
                <a:cs typeface="Arial MT"/>
              </a:rPr>
              <a:t>Engagement</a:t>
            </a:r>
            <a:r>
              <a:rPr sz="2000" spc="-3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Arial MT"/>
                <a:cs typeface="Arial MT"/>
              </a:rPr>
              <a:t>Officer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1740" y="5190744"/>
            <a:ext cx="1245107" cy="12451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3676" y="22859"/>
            <a:ext cx="6648901" cy="675284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7426" y="1816354"/>
            <a:ext cx="2560955" cy="3344545"/>
            <a:chOff x="487426" y="1816354"/>
            <a:chExt cx="2560955" cy="3344545"/>
          </a:xfrm>
        </p:grpSpPr>
        <p:sp>
          <p:nvSpPr>
            <p:cNvPr id="4" name="object 4"/>
            <p:cNvSpPr/>
            <p:nvPr/>
          </p:nvSpPr>
          <p:spPr>
            <a:xfrm>
              <a:off x="493776" y="2350008"/>
              <a:ext cx="2548255" cy="2804160"/>
            </a:xfrm>
            <a:custGeom>
              <a:avLst/>
              <a:gdLst/>
              <a:ahLst/>
              <a:cxnLst/>
              <a:rect l="l" t="t" r="r" b="b"/>
              <a:pathLst>
                <a:path w="2548255" h="2804160">
                  <a:moveTo>
                    <a:pt x="0" y="0"/>
                  </a:moveTo>
                  <a:lnTo>
                    <a:pt x="2548128" y="0"/>
                  </a:lnTo>
                  <a:lnTo>
                    <a:pt x="2548128" y="2804160"/>
                  </a:lnTo>
                  <a:lnTo>
                    <a:pt x="0" y="280416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995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186" y="1816354"/>
              <a:ext cx="1067308" cy="106730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12439" y="3088263"/>
            <a:ext cx="1590675" cy="9709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00"/>
              </a:spcBef>
            </a:pPr>
            <a:r>
              <a:rPr sz="2600" b="1" spc="40" dirty="0">
                <a:solidFill>
                  <a:srgbClr val="F99531"/>
                </a:solidFill>
                <a:latin typeface="Arial"/>
                <a:cs typeface="Arial"/>
              </a:rPr>
              <a:t>14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600" b="1" spc="65" dirty="0">
                <a:solidFill>
                  <a:srgbClr val="F99531"/>
                </a:solidFill>
                <a:latin typeface="Arial"/>
                <a:cs typeface="Arial"/>
              </a:rPr>
              <a:t>countries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78453" y="1816354"/>
            <a:ext cx="2560955" cy="3344545"/>
            <a:chOff x="3378453" y="1816354"/>
            <a:chExt cx="2560955" cy="3344545"/>
          </a:xfrm>
        </p:grpSpPr>
        <p:sp>
          <p:nvSpPr>
            <p:cNvPr id="8" name="object 8"/>
            <p:cNvSpPr/>
            <p:nvPr/>
          </p:nvSpPr>
          <p:spPr>
            <a:xfrm>
              <a:off x="3384803" y="2350008"/>
              <a:ext cx="2548255" cy="2804160"/>
            </a:xfrm>
            <a:custGeom>
              <a:avLst/>
              <a:gdLst/>
              <a:ahLst/>
              <a:cxnLst/>
              <a:rect l="l" t="t" r="r" b="b"/>
              <a:pathLst>
                <a:path w="2548254" h="2804160">
                  <a:moveTo>
                    <a:pt x="2548128" y="0"/>
                  </a:moveTo>
                  <a:lnTo>
                    <a:pt x="0" y="0"/>
                  </a:lnTo>
                  <a:lnTo>
                    <a:pt x="0" y="2804160"/>
                  </a:lnTo>
                  <a:lnTo>
                    <a:pt x="2548128" y="2804160"/>
                  </a:lnTo>
                  <a:lnTo>
                    <a:pt x="2548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84803" y="2350008"/>
              <a:ext cx="2548255" cy="2804160"/>
            </a:xfrm>
            <a:custGeom>
              <a:avLst/>
              <a:gdLst/>
              <a:ahLst/>
              <a:cxnLst/>
              <a:rect l="l" t="t" r="r" b="b"/>
              <a:pathLst>
                <a:path w="2548254" h="2804160">
                  <a:moveTo>
                    <a:pt x="0" y="0"/>
                  </a:moveTo>
                  <a:lnTo>
                    <a:pt x="2548128" y="0"/>
                  </a:lnTo>
                  <a:lnTo>
                    <a:pt x="2548128" y="2804160"/>
                  </a:lnTo>
                  <a:lnTo>
                    <a:pt x="0" y="280416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B4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7593" y="1816354"/>
              <a:ext cx="1065784" cy="106730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882699" y="3048656"/>
            <a:ext cx="1624965" cy="13671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77470" algn="ctr">
              <a:lnSpc>
                <a:spcPct val="100000"/>
              </a:lnSpc>
              <a:spcBef>
                <a:spcPts val="700"/>
              </a:spcBef>
            </a:pPr>
            <a:r>
              <a:rPr sz="2600" b="1" spc="20" dirty="0">
                <a:solidFill>
                  <a:srgbClr val="00B4B4"/>
                </a:solidFill>
                <a:latin typeface="Arial"/>
                <a:cs typeface="Arial"/>
              </a:rPr>
              <a:t>150+</a:t>
            </a:r>
            <a:endParaRPr sz="26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600"/>
              </a:spcBef>
            </a:pPr>
            <a:r>
              <a:rPr sz="2600" b="1" spc="15" dirty="0">
                <a:solidFill>
                  <a:srgbClr val="00B4B4"/>
                </a:solidFill>
                <a:latin typeface="Arial"/>
                <a:cs typeface="Arial"/>
              </a:rPr>
              <a:t>Research </a:t>
            </a:r>
            <a:r>
              <a:rPr sz="2600" b="1" spc="-710" dirty="0">
                <a:solidFill>
                  <a:srgbClr val="00B4B4"/>
                </a:solidFill>
                <a:latin typeface="Arial"/>
                <a:cs typeface="Arial"/>
              </a:rPr>
              <a:t> </a:t>
            </a:r>
            <a:r>
              <a:rPr sz="2600" b="1" spc="135" dirty="0">
                <a:solidFill>
                  <a:srgbClr val="00B4B4"/>
                </a:solidFill>
                <a:latin typeface="Arial"/>
                <a:cs typeface="Arial"/>
              </a:rPr>
              <a:t>I</a:t>
            </a:r>
            <a:r>
              <a:rPr sz="2600" b="1" spc="120" dirty="0">
                <a:solidFill>
                  <a:srgbClr val="00B4B4"/>
                </a:solidFill>
                <a:latin typeface="Arial"/>
                <a:cs typeface="Arial"/>
              </a:rPr>
              <a:t>n</a:t>
            </a:r>
            <a:r>
              <a:rPr sz="2600" b="1" spc="-155" dirty="0">
                <a:solidFill>
                  <a:srgbClr val="00B4B4"/>
                </a:solidFill>
                <a:latin typeface="Arial"/>
                <a:cs typeface="Arial"/>
              </a:rPr>
              <a:t>s</a:t>
            </a:r>
            <a:r>
              <a:rPr sz="2600" b="1" spc="140" dirty="0">
                <a:solidFill>
                  <a:srgbClr val="00B4B4"/>
                </a:solidFill>
                <a:latin typeface="Arial"/>
                <a:cs typeface="Arial"/>
              </a:rPr>
              <a:t>tit</a:t>
            </a:r>
            <a:r>
              <a:rPr sz="2600" b="1" spc="285" dirty="0">
                <a:solidFill>
                  <a:srgbClr val="00B4B4"/>
                </a:solidFill>
                <a:latin typeface="Arial"/>
                <a:cs typeface="Arial"/>
              </a:rPr>
              <a:t>u</a:t>
            </a:r>
            <a:r>
              <a:rPr sz="2600" b="1" spc="60" dirty="0">
                <a:solidFill>
                  <a:srgbClr val="00B4B4"/>
                </a:solidFill>
                <a:latin typeface="Arial"/>
                <a:cs typeface="Arial"/>
              </a:rPr>
              <a:t>tes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52717" y="1816354"/>
            <a:ext cx="2560955" cy="3344545"/>
            <a:chOff x="6252717" y="1816354"/>
            <a:chExt cx="2560955" cy="3344545"/>
          </a:xfrm>
        </p:grpSpPr>
        <p:sp>
          <p:nvSpPr>
            <p:cNvPr id="13" name="object 13"/>
            <p:cNvSpPr/>
            <p:nvPr/>
          </p:nvSpPr>
          <p:spPr>
            <a:xfrm>
              <a:off x="6259067" y="2350008"/>
              <a:ext cx="2548255" cy="2804160"/>
            </a:xfrm>
            <a:custGeom>
              <a:avLst/>
              <a:gdLst/>
              <a:ahLst/>
              <a:cxnLst/>
              <a:rect l="l" t="t" r="r" b="b"/>
              <a:pathLst>
                <a:path w="2548254" h="2804160">
                  <a:moveTo>
                    <a:pt x="2548128" y="0"/>
                  </a:moveTo>
                  <a:lnTo>
                    <a:pt x="0" y="0"/>
                  </a:lnTo>
                  <a:lnTo>
                    <a:pt x="0" y="2804160"/>
                  </a:lnTo>
                  <a:lnTo>
                    <a:pt x="2548128" y="2804160"/>
                  </a:lnTo>
                  <a:lnTo>
                    <a:pt x="2548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59067" y="2350008"/>
              <a:ext cx="2548255" cy="2804160"/>
            </a:xfrm>
            <a:custGeom>
              <a:avLst/>
              <a:gdLst/>
              <a:ahLst/>
              <a:cxnLst/>
              <a:rect l="l" t="t" r="r" b="b"/>
              <a:pathLst>
                <a:path w="2548254" h="2804160">
                  <a:moveTo>
                    <a:pt x="0" y="0"/>
                  </a:moveTo>
                  <a:lnTo>
                    <a:pt x="2548128" y="0"/>
                  </a:lnTo>
                  <a:lnTo>
                    <a:pt x="2548128" y="2804160"/>
                  </a:lnTo>
                  <a:lnTo>
                    <a:pt x="0" y="280416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995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07351" y="1822704"/>
              <a:ext cx="1053465" cy="1054735"/>
            </a:xfrm>
            <a:custGeom>
              <a:avLst/>
              <a:gdLst/>
              <a:ahLst/>
              <a:cxnLst/>
              <a:rect l="l" t="t" r="r" b="b"/>
              <a:pathLst>
                <a:path w="1053465" h="1054735">
                  <a:moveTo>
                    <a:pt x="526542" y="0"/>
                  </a:moveTo>
                  <a:lnTo>
                    <a:pt x="478615" y="2154"/>
                  </a:lnTo>
                  <a:lnTo>
                    <a:pt x="431894" y="8495"/>
                  </a:lnTo>
                  <a:lnTo>
                    <a:pt x="386565" y="18835"/>
                  </a:lnTo>
                  <a:lnTo>
                    <a:pt x="342813" y="32989"/>
                  </a:lnTo>
                  <a:lnTo>
                    <a:pt x="300824" y="50770"/>
                  </a:lnTo>
                  <a:lnTo>
                    <a:pt x="260784" y="71992"/>
                  </a:lnTo>
                  <a:lnTo>
                    <a:pt x="222879" y="96468"/>
                  </a:lnTo>
                  <a:lnTo>
                    <a:pt x="187296" y="124014"/>
                  </a:lnTo>
                  <a:lnTo>
                    <a:pt x="154219" y="154443"/>
                  </a:lnTo>
                  <a:lnTo>
                    <a:pt x="123834" y="187568"/>
                  </a:lnTo>
                  <a:lnTo>
                    <a:pt x="96329" y="223203"/>
                  </a:lnTo>
                  <a:lnTo>
                    <a:pt x="71887" y="261162"/>
                  </a:lnTo>
                  <a:lnTo>
                    <a:pt x="50696" y="301260"/>
                  </a:lnTo>
                  <a:lnTo>
                    <a:pt x="32941" y="343309"/>
                  </a:lnTo>
                  <a:lnTo>
                    <a:pt x="18808" y="387125"/>
                  </a:lnTo>
                  <a:lnTo>
                    <a:pt x="8483" y="432519"/>
                  </a:lnTo>
                  <a:lnTo>
                    <a:pt x="2151" y="479308"/>
                  </a:lnTo>
                  <a:lnTo>
                    <a:pt x="0" y="527303"/>
                  </a:lnTo>
                  <a:lnTo>
                    <a:pt x="2151" y="575299"/>
                  </a:lnTo>
                  <a:lnTo>
                    <a:pt x="8483" y="622088"/>
                  </a:lnTo>
                  <a:lnTo>
                    <a:pt x="18808" y="667482"/>
                  </a:lnTo>
                  <a:lnTo>
                    <a:pt x="32941" y="711298"/>
                  </a:lnTo>
                  <a:lnTo>
                    <a:pt x="50696" y="753347"/>
                  </a:lnTo>
                  <a:lnTo>
                    <a:pt x="71887" y="793445"/>
                  </a:lnTo>
                  <a:lnTo>
                    <a:pt x="96329" y="831404"/>
                  </a:lnTo>
                  <a:lnTo>
                    <a:pt x="123834" y="867039"/>
                  </a:lnTo>
                  <a:lnTo>
                    <a:pt x="154219" y="900164"/>
                  </a:lnTo>
                  <a:lnTo>
                    <a:pt x="187296" y="930593"/>
                  </a:lnTo>
                  <a:lnTo>
                    <a:pt x="222879" y="958139"/>
                  </a:lnTo>
                  <a:lnTo>
                    <a:pt x="260784" y="982615"/>
                  </a:lnTo>
                  <a:lnTo>
                    <a:pt x="300824" y="1003837"/>
                  </a:lnTo>
                  <a:lnTo>
                    <a:pt x="342813" y="1021618"/>
                  </a:lnTo>
                  <a:lnTo>
                    <a:pt x="386565" y="1035772"/>
                  </a:lnTo>
                  <a:lnTo>
                    <a:pt x="431894" y="1046112"/>
                  </a:lnTo>
                  <a:lnTo>
                    <a:pt x="478615" y="1052453"/>
                  </a:lnTo>
                  <a:lnTo>
                    <a:pt x="526542" y="1054608"/>
                  </a:lnTo>
                  <a:lnTo>
                    <a:pt x="574468" y="1052453"/>
                  </a:lnTo>
                  <a:lnTo>
                    <a:pt x="621189" y="1046112"/>
                  </a:lnTo>
                  <a:lnTo>
                    <a:pt x="666518" y="1035772"/>
                  </a:lnTo>
                  <a:lnTo>
                    <a:pt x="710270" y="1021618"/>
                  </a:lnTo>
                  <a:lnTo>
                    <a:pt x="752259" y="1003837"/>
                  </a:lnTo>
                  <a:lnTo>
                    <a:pt x="792299" y="982615"/>
                  </a:lnTo>
                  <a:lnTo>
                    <a:pt x="830204" y="958139"/>
                  </a:lnTo>
                  <a:lnTo>
                    <a:pt x="865787" y="930593"/>
                  </a:lnTo>
                  <a:lnTo>
                    <a:pt x="898864" y="900164"/>
                  </a:lnTo>
                  <a:lnTo>
                    <a:pt x="929249" y="867039"/>
                  </a:lnTo>
                  <a:lnTo>
                    <a:pt x="956754" y="831404"/>
                  </a:lnTo>
                  <a:lnTo>
                    <a:pt x="981196" y="793445"/>
                  </a:lnTo>
                  <a:lnTo>
                    <a:pt x="1002387" y="753347"/>
                  </a:lnTo>
                  <a:lnTo>
                    <a:pt x="1020142" y="711298"/>
                  </a:lnTo>
                  <a:lnTo>
                    <a:pt x="1034275" y="667482"/>
                  </a:lnTo>
                  <a:lnTo>
                    <a:pt x="1044600" y="622088"/>
                  </a:lnTo>
                  <a:lnTo>
                    <a:pt x="1050932" y="575299"/>
                  </a:lnTo>
                  <a:lnTo>
                    <a:pt x="1053084" y="527303"/>
                  </a:lnTo>
                  <a:lnTo>
                    <a:pt x="1050932" y="479308"/>
                  </a:lnTo>
                  <a:lnTo>
                    <a:pt x="1044600" y="432519"/>
                  </a:lnTo>
                  <a:lnTo>
                    <a:pt x="1034275" y="387125"/>
                  </a:lnTo>
                  <a:lnTo>
                    <a:pt x="1020142" y="343309"/>
                  </a:lnTo>
                  <a:lnTo>
                    <a:pt x="1002387" y="301260"/>
                  </a:lnTo>
                  <a:lnTo>
                    <a:pt x="981196" y="261162"/>
                  </a:lnTo>
                  <a:lnTo>
                    <a:pt x="956754" y="223203"/>
                  </a:lnTo>
                  <a:lnTo>
                    <a:pt x="929249" y="187568"/>
                  </a:lnTo>
                  <a:lnTo>
                    <a:pt x="898864" y="154443"/>
                  </a:lnTo>
                  <a:lnTo>
                    <a:pt x="865787" y="124014"/>
                  </a:lnTo>
                  <a:lnTo>
                    <a:pt x="830204" y="96468"/>
                  </a:lnTo>
                  <a:lnTo>
                    <a:pt x="792299" y="71992"/>
                  </a:lnTo>
                  <a:lnTo>
                    <a:pt x="752259" y="50770"/>
                  </a:lnTo>
                  <a:lnTo>
                    <a:pt x="710270" y="32989"/>
                  </a:lnTo>
                  <a:lnTo>
                    <a:pt x="666518" y="18835"/>
                  </a:lnTo>
                  <a:lnTo>
                    <a:pt x="621189" y="8495"/>
                  </a:lnTo>
                  <a:lnTo>
                    <a:pt x="574468" y="2154"/>
                  </a:lnTo>
                  <a:lnTo>
                    <a:pt x="526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07351" y="1822704"/>
              <a:ext cx="1053465" cy="1054735"/>
            </a:xfrm>
            <a:custGeom>
              <a:avLst/>
              <a:gdLst/>
              <a:ahLst/>
              <a:cxnLst/>
              <a:rect l="l" t="t" r="r" b="b"/>
              <a:pathLst>
                <a:path w="1053465" h="1054735">
                  <a:moveTo>
                    <a:pt x="0" y="527303"/>
                  </a:moveTo>
                  <a:lnTo>
                    <a:pt x="2151" y="479308"/>
                  </a:lnTo>
                  <a:lnTo>
                    <a:pt x="8483" y="432519"/>
                  </a:lnTo>
                  <a:lnTo>
                    <a:pt x="18808" y="387125"/>
                  </a:lnTo>
                  <a:lnTo>
                    <a:pt x="32941" y="343309"/>
                  </a:lnTo>
                  <a:lnTo>
                    <a:pt x="50696" y="301260"/>
                  </a:lnTo>
                  <a:lnTo>
                    <a:pt x="71887" y="261162"/>
                  </a:lnTo>
                  <a:lnTo>
                    <a:pt x="96329" y="223203"/>
                  </a:lnTo>
                  <a:lnTo>
                    <a:pt x="123834" y="187568"/>
                  </a:lnTo>
                  <a:lnTo>
                    <a:pt x="154219" y="154443"/>
                  </a:lnTo>
                  <a:lnTo>
                    <a:pt x="187296" y="124014"/>
                  </a:lnTo>
                  <a:lnTo>
                    <a:pt x="222879" y="96468"/>
                  </a:lnTo>
                  <a:lnTo>
                    <a:pt x="260784" y="71992"/>
                  </a:lnTo>
                  <a:lnTo>
                    <a:pt x="300824" y="50770"/>
                  </a:lnTo>
                  <a:lnTo>
                    <a:pt x="342813" y="32989"/>
                  </a:lnTo>
                  <a:lnTo>
                    <a:pt x="386565" y="18835"/>
                  </a:lnTo>
                  <a:lnTo>
                    <a:pt x="431894" y="8495"/>
                  </a:lnTo>
                  <a:lnTo>
                    <a:pt x="478615" y="2154"/>
                  </a:lnTo>
                  <a:lnTo>
                    <a:pt x="526542" y="0"/>
                  </a:lnTo>
                  <a:lnTo>
                    <a:pt x="574468" y="2154"/>
                  </a:lnTo>
                  <a:lnTo>
                    <a:pt x="621189" y="8495"/>
                  </a:lnTo>
                  <a:lnTo>
                    <a:pt x="666518" y="18835"/>
                  </a:lnTo>
                  <a:lnTo>
                    <a:pt x="710270" y="32989"/>
                  </a:lnTo>
                  <a:lnTo>
                    <a:pt x="752259" y="50770"/>
                  </a:lnTo>
                  <a:lnTo>
                    <a:pt x="792299" y="71992"/>
                  </a:lnTo>
                  <a:lnTo>
                    <a:pt x="830204" y="96468"/>
                  </a:lnTo>
                  <a:lnTo>
                    <a:pt x="865787" y="124014"/>
                  </a:lnTo>
                  <a:lnTo>
                    <a:pt x="898864" y="154443"/>
                  </a:lnTo>
                  <a:lnTo>
                    <a:pt x="929249" y="187568"/>
                  </a:lnTo>
                  <a:lnTo>
                    <a:pt x="956754" y="223203"/>
                  </a:lnTo>
                  <a:lnTo>
                    <a:pt x="981196" y="261162"/>
                  </a:lnTo>
                  <a:lnTo>
                    <a:pt x="1002387" y="301260"/>
                  </a:lnTo>
                  <a:lnTo>
                    <a:pt x="1020142" y="343309"/>
                  </a:lnTo>
                  <a:lnTo>
                    <a:pt x="1034275" y="387125"/>
                  </a:lnTo>
                  <a:lnTo>
                    <a:pt x="1044600" y="432519"/>
                  </a:lnTo>
                  <a:lnTo>
                    <a:pt x="1050932" y="479308"/>
                  </a:lnTo>
                  <a:lnTo>
                    <a:pt x="1053084" y="527303"/>
                  </a:lnTo>
                  <a:lnTo>
                    <a:pt x="1050932" y="575299"/>
                  </a:lnTo>
                  <a:lnTo>
                    <a:pt x="1044600" y="622088"/>
                  </a:lnTo>
                  <a:lnTo>
                    <a:pt x="1034275" y="667482"/>
                  </a:lnTo>
                  <a:lnTo>
                    <a:pt x="1020142" y="711298"/>
                  </a:lnTo>
                  <a:lnTo>
                    <a:pt x="1002387" y="753347"/>
                  </a:lnTo>
                  <a:lnTo>
                    <a:pt x="981196" y="793445"/>
                  </a:lnTo>
                  <a:lnTo>
                    <a:pt x="956754" y="831404"/>
                  </a:lnTo>
                  <a:lnTo>
                    <a:pt x="929249" y="867039"/>
                  </a:lnTo>
                  <a:lnTo>
                    <a:pt x="898864" y="900164"/>
                  </a:lnTo>
                  <a:lnTo>
                    <a:pt x="865787" y="930593"/>
                  </a:lnTo>
                  <a:lnTo>
                    <a:pt x="830204" y="958139"/>
                  </a:lnTo>
                  <a:lnTo>
                    <a:pt x="792299" y="982615"/>
                  </a:lnTo>
                  <a:lnTo>
                    <a:pt x="752259" y="1003837"/>
                  </a:lnTo>
                  <a:lnTo>
                    <a:pt x="710270" y="1021618"/>
                  </a:lnTo>
                  <a:lnTo>
                    <a:pt x="666518" y="1035772"/>
                  </a:lnTo>
                  <a:lnTo>
                    <a:pt x="621189" y="1046112"/>
                  </a:lnTo>
                  <a:lnTo>
                    <a:pt x="574468" y="1052453"/>
                  </a:lnTo>
                  <a:lnTo>
                    <a:pt x="526542" y="1054608"/>
                  </a:lnTo>
                  <a:lnTo>
                    <a:pt x="478615" y="1052453"/>
                  </a:lnTo>
                  <a:lnTo>
                    <a:pt x="431894" y="1046112"/>
                  </a:lnTo>
                  <a:lnTo>
                    <a:pt x="386565" y="1035772"/>
                  </a:lnTo>
                  <a:lnTo>
                    <a:pt x="342813" y="1021618"/>
                  </a:lnTo>
                  <a:lnTo>
                    <a:pt x="300824" y="1003837"/>
                  </a:lnTo>
                  <a:lnTo>
                    <a:pt x="260784" y="982615"/>
                  </a:lnTo>
                  <a:lnTo>
                    <a:pt x="222879" y="958139"/>
                  </a:lnTo>
                  <a:lnTo>
                    <a:pt x="187296" y="930593"/>
                  </a:lnTo>
                  <a:lnTo>
                    <a:pt x="154219" y="900164"/>
                  </a:lnTo>
                  <a:lnTo>
                    <a:pt x="123834" y="867039"/>
                  </a:lnTo>
                  <a:lnTo>
                    <a:pt x="96329" y="831404"/>
                  </a:lnTo>
                  <a:lnTo>
                    <a:pt x="71887" y="793445"/>
                  </a:lnTo>
                  <a:lnTo>
                    <a:pt x="50696" y="753347"/>
                  </a:lnTo>
                  <a:lnTo>
                    <a:pt x="32941" y="711298"/>
                  </a:lnTo>
                  <a:lnTo>
                    <a:pt x="18808" y="667482"/>
                  </a:lnTo>
                  <a:lnTo>
                    <a:pt x="8483" y="622088"/>
                  </a:lnTo>
                  <a:lnTo>
                    <a:pt x="2151" y="575299"/>
                  </a:lnTo>
                  <a:lnTo>
                    <a:pt x="0" y="527303"/>
                  </a:lnTo>
                  <a:close/>
                </a:path>
              </a:pathLst>
            </a:custGeom>
            <a:ln w="12700">
              <a:solidFill>
                <a:srgbClr val="F995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405728" y="2942221"/>
            <a:ext cx="2256790" cy="2147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230" marR="498475" indent="-55244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F99531"/>
                </a:solidFill>
                <a:latin typeface="Arial"/>
                <a:cs typeface="Arial"/>
              </a:rPr>
              <a:t>5</a:t>
            </a:r>
            <a:r>
              <a:rPr sz="1800" b="1" spc="-40" dirty="0">
                <a:solidFill>
                  <a:srgbClr val="F99531"/>
                </a:solidFill>
                <a:latin typeface="Arial"/>
                <a:cs typeface="Arial"/>
              </a:rPr>
              <a:t> </a:t>
            </a:r>
            <a:r>
              <a:rPr sz="1800" b="1" spc="-210" dirty="0">
                <a:solidFill>
                  <a:srgbClr val="F99531"/>
                </a:solidFill>
                <a:latin typeface="Arial"/>
                <a:cs typeface="Arial"/>
              </a:rPr>
              <a:t>S</a:t>
            </a:r>
            <a:r>
              <a:rPr sz="1800" b="1" spc="-85" dirty="0">
                <a:solidFill>
                  <a:srgbClr val="F99531"/>
                </a:solidFill>
                <a:latin typeface="Arial"/>
                <a:cs typeface="Arial"/>
              </a:rPr>
              <a:t>c</a:t>
            </a:r>
            <a:r>
              <a:rPr sz="1800" b="1" spc="45" dirty="0">
                <a:solidFill>
                  <a:srgbClr val="F99531"/>
                </a:solidFill>
                <a:latin typeface="Arial"/>
                <a:cs typeface="Arial"/>
              </a:rPr>
              <a:t>i</a:t>
            </a:r>
            <a:r>
              <a:rPr sz="1800" b="1" spc="60" dirty="0">
                <a:solidFill>
                  <a:srgbClr val="F99531"/>
                </a:solidFill>
                <a:latin typeface="Arial"/>
                <a:cs typeface="Arial"/>
              </a:rPr>
              <a:t>e</a:t>
            </a:r>
            <a:r>
              <a:rPr sz="1800" b="1" spc="175" dirty="0">
                <a:solidFill>
                  <a:srgbClr val="F99531"/>
                </a:solidFill>
                <a:latin typeface="Arial"/>
                <a:cs typeface="Arial"/>
              </a:rPr>
              <a:t>n</a:t>
            </a:r>
            <a:r>
              <a:rPr sz="1800" b="1" spc="85" dirty="0">
                <a:solidFill>
                  <a:srgbClr val="F99531"/>
                </a:solidFill>
                <a:latin typeface="Arial"/>
                <a:cs typeface="Arial"/>
              </a:rPr>
              <a:t>t</a:t>
            </a:r>
            <a:r>
              <a:rPr sz="1800" b="1" spc="45" dirty="0">
                <a:solidFill>
                  <a:srgbClr val="F99531"/>
                </a:solidFill>
                <a:latin typeface="Arial"/>
                <a:cs typeface="Arial"/>
              </a:rPr>
              <a:t>i</a:t>
            </a:r>
            <a:r>
              <a:rPr sz="1800" b="1" spc="90" dirty="0">
                <a:solidFill>
                  <a:srgbClr val="F99531"/>
                </a:solidFill>
                <a:latin typeface="Arial"/>
                <a:cs typeface="Arial"/>
              </a:rPr>
              <a:t>f</a:t>
            </a:r>
            <a:r>
              <a:rPr sz="1800" b="1" spc="45" dirty="0">
                <a:solidFill>
                  <a:srgbClr val="F99531"/>
                </a:solidFill>
                <a:latin typeface="Arial"/>
                <a:cs typeface="Arial"/>
              </a:rPr>
              <a:t>i</a:t>
            </a:r>
            <a:r>
              <a:rPr sz="1800" b="1" spc="-55" dirty="0">
                <a:solidFill>
                  <a:srgbClr val="F99531"/>
                </a:solidFill>
                <a:latin typeface="Arial"/>
                <a:cs typeface="Arial"/>
              </a:rPr>
              <a:t>c  </a:t>
            </a:r>
            <a:r>
              <a:rPr sz="1800" b="1" spc="55" dirty="0">
                <a:solidFill>
                  <a:srgbClr val="F99531"/>
                </a:solidFill>
                <a:latin typeface="Arial"/>
                <a:cs typeface="Arial"/>
              </a:rPr>
              <a:t>Platforms</a:t>
            </a:r>
            <a:endParaRPr sz="1800">
              <a:latin typeface="Arial"/>
              <a:cs typeface="Arial"/>
            </a:endParaRPr>
          </a:p>
          <a:p>
            <a:pPr marL="414655" indent="-402590">
              <a:lnSpc>
                <a:spcPct val="100000"/>
              </a:lnSpc>
              <a:spcBef>
                <a:spcPts val="625"/>
              </a:spcBef>
              <a:buClr>
                <a:srgbClr val="F99531"/>
              </a:buClr>
              <a:buFont typeface="Wingdings"/>
              <a:buChar char=""/>
              <a:tabLst>
                <a:tab pos="414655" algn="l"/>
                <a:tab pos="415290" algn="l"/>
              </a:tabLst>
            </a:pPr>
            <a:r>
              <a:rPr sz="1400" spc="40" dirty="0">
                <a:solidFill>
                  <a:srgbClr val="1D2850"/>
                </a:solidFill>
                <a:latin typeface="Tahoma"/>
                <a:cs typeface="Tahoma"/>
              </a:rPr>
              <a:t>ATMPs</a:t>
            </a:r>
            <a:endParaRPr sz="1400">
              <a:latin typeface="Tahoma"/>
              <a:cs typeface="Tahoma"/>
            </a:endParaRPr>
          </a:p>
          <a:p>
            <a:pPr marL="414655" indent="-402590">
              <a:lnSpc>
                <a:spcPct val="100000"/>
              </a:lnSpc>
              <a:buClr>
                <a:srgbClr val="F99531"/>
              </a:buClr>
              <a:buFont typeface="Wingdings"/>
              <a:buChar char=""/>
              <a:tabLst>
                <a:tab pos="414655" algn="l"/>
                <a:tab pos="415290" algn="l"/>
              </a:tabLst>
            </a:pPr>
            <a:r>
              <a:rPr sz="1400" spc="60" dirty="0">
                <a:solidFill>
                  <a:srgbClr val="1D2850"/>
                </a:solidFill>
                <a:latin typeface="Tahoma"/>
                <a:cs typeface="Tahoma"/>
              </a:rPr>
              <a:t>Biomarker</a:t>
            </a:r>
            <a:endParaRPr sz="1400">
              <a:latin typeface="Tahoma"/>
              <a:cs typeface="Tahoma"/>
            </a:endParaRPr>
          </a:p>
          <a:p>
            <a:pPr marL="414655" indent="-402590">
              <a:lnSpc>
                <a:spcPct val="100000"/>
              </a:lnSpc>
              <a:buClr>
                <a:srgbClr val="F99531"/>
              </a:buClr>
              <a:buFont typeface="Wingdings"/>
              <a:buChar char=""/>
              <a:tabLst>
                <a:tab pos="414655" algn="l"/>
                <a:tab pos="415290" algn="l"/>
              </a:tabLst>
            </a:pPr>
            <a:r>
              <a:rPr sz="1400" spc="-135" dirty="0">
                <a:solidFill>
                  <a:srgbClr val="1D2850"/>
                </a:solidFill>
                <a:latin typeface="Tahoma"/>
                <a:cs typeface="Tahoma"/>
              </a:rPr>
              <a:t>I</a:t>
            </a:r>
            <a:r>
              <a:rPr sz="1400" spc="130" dirty="0">
                <a:solidFill>
                  <a:srgbClr val="1D2850"/>
                </a:solidFill>
                <a:latin typeface="Tahoma"/>
                <a:cs typeface="Tahoma"/>
              </a:rPr>
              <a:t>m</a:t>
            </a:r>
            <a:r>
              <a:rPr sz="1400" spc="40" dirty="0">
                <a:solidFill>
                  <a:srgbClr val="1D2850"/>
                </a:solidFill>
                <a:latin typeface="Tahoma"/>
                <a:cs typeface="Tahoma"/>
              </a:rPr>
              <a:t>a</a:t>
            </a:r>
            <a:r>
              <a:rPr sz="1400" spc="15" dirty="0">
                <a:solidFill>
                  <a:srgbClr val="1D2850"/>
                </a:solidFill>
                <a:latin typeface="Tahoma"/>
                <a:cs typeface="Tahoma"/>
              </a:rPr>
              <a:t>g</a:t>
            </a:r>
            <a:r>
              <a:rPr sz="1400" spc="10" dirty="0">
                <a:solidFill>
                  <a:srgbClr val="1D2850"/>
                </a:solidFill>
                <a:latin typeface="Tahoma"/>
                <a:cs typeface="Tahoma"/>
              </a:rPr>
              <a:t>i</a:t>
            </a:r>
            <a:r>
              <a:rPr sz="1400" spc="80" dirty="0">
                <a:solidFill>
                  <a:srgbClr val="1D2850"/>
                </a:solidFill>
                <a:latin typeface="Tahoma"/>
                <a:cs typeface="Tahoma"/>
              </a:rPr>
              <a:t>n</a:t>
            </a:r>
            <a:r>
              <a:rPr sz="1400" spc="-5" dirty="0">
                <a:solidFill>
                  <a:srgbClr val="1D2850"/>
                </a:solidFill>
                <a:latin typeface="Tahoma"/>
                <a:cs typeface="Tahoma"/>
              </a:rPr>
              <a:t>g</a:t>
            </a:r>
            <a:r>
              <a:rPr sz="1400" spc="-95" dirty="0">
                <a:solidFill>
                  <a:srgbClr val="1D2850"/>
                </a:solidFill>
                <a:latin typeface="Tahoma"/>
                <a:cs typeface="Tahoma"/>
              </a:rPr>
              <a:t> </a:t>
            </a:r>
            <a:r>
              <a:rPr sz="1400" spc="80" dirty="0">
                <a:solidFill>
                  <a:srgbClr val="1D2850"/>
                </a:solidFill>
                <a:latin typeface="Tahoma"/>
                <a:cs typeface="Tahoma"/>
              </a:rPr>
              <a:t>&amp;</a:t>
            </a:r>
            <a:r>
              <a:rPr sz="1400" spc="-110" dirty="0">
                <a:solidFill>
                  <a:srgbClr val="1D2850"/>
                </a:solidFill>
                <a:latin typeface="Tahoma"/>
                <a:cs typeface="Tahoma"/>
              </a:rPr>
              <a:t> </a:t>
            </a:r>
            <a:r>
              <a:rPr sz="1400" spc="-114" dirty="0">
                <a:solidFill>
                  <a:srgbClr val="1D2850"/>
                </a:solidFill>
                <a:latin typeface="Tahoma"/>
                <a:cs typeface="Tahoma"/>
              </a:rPr>
              <a:t>T</a:t>
            </a:r>
            <a:r>
              <a:rPr sz="1400" spc="40" dirty="0">
                <a:solidFill>
                  <a:srgbClr val="1D2850"/>
                </a:solidFill>
                <a:latin typeface="Tahoma"/>
                <a:cs typeface="Tahoma"/>
              </a:rPr>
              <a:t>ra</a:t>
            </a:r>
            <a:r>
              <a:rPr sz="1400" spc="20" dirty="0">
                <a:solidFill>
                  <a:srgbClr val="1D2850"/>
                </a:solidFill>
                <a:latin typeface="Tahoma"/>
                <a:cs typeface="Tahoma"/>
              </a:rPr>
              <a:t>c</a:t>
            </a:r>
            <a:r>
              <a:rPr sz="1400" spc="40" dirty="0">
                <a:solidFill>
                  <a:srgbClr val="1D2850"/>
                </a:solidFill>
                <a:latin typeface="Tahoma"/>
                <a:cs typeface="Tahoma"/>
              </a:rPr>
              <a:t>i</a:t>
            </a:r>
            <a:r>
              <a:rPr sz="1400" spc="80" dirty="0">
                <a:solidFill>
                  <a:srgbClr val="1D2850"/>
                </a:solidFill>
                <a:latin typeface="Tahoma"/>
                <a:cs typeface="Tahoma"/>
              </a:rPr>
              <a:t>n</a:t>
            </a:r>
            <a:r>
              <a:rPr sz="1400" spc="-5" dirty="0">
                <a:solidFill>
                  <a:srgbClr val="1D2850"/>
                </a:solidFill>
                <a:latin typeface="Tahoma"/>
                <a:cs typeface="Tahoma"/>
              </a:rPr>
              <a:t>g</a:t>
            </a:r>
            <a:endParaRPr sz="1400">
              <a:latin typeface="Tahoma"/>
              <a:cs typeface="Tahoma"/>
            </a:endParaRPr>
          </a:p>
          <a:p>
            <a:pPr marL="414655" indent="-402590">
              <a:lnSpc>
                <a:spcPct val="100000"/>
              </a:lnSpc>
              <a:buClr>
                <a:srgbClr val="F99531"/>
              </a:buClr>
              <a:buFont typeface="Wingdings"/>
              <a:buChar char=""/>
              <a:tabLst>
                <a:tab pos="414655" algn="l"/>
                <a:tab pos="415290" algn="l"/>
              </a:tabLst>
            </a:pPr>
            <a:r>
              <a:rPr sz="1400" spc="-15" dirty="0">
                <a:solidFill>
                  <a:srgbClr val="1D2850"/>
                </a:solidFill>
                <a:latin typeface="Tahoma"/>
                <a:cs typeface="Tahoma"/>
              </a:rPr>
              <a:t>S</a:t>
            </a:r>
            <a:r>
              <a:rPr sz="1400" spc="130" dirty="0">
                <a:solidFill>
                  <a:srgbClr val="1D2850"/>
                </a:solidFill>
                <a:latin typeface="Tahoma"/>
                <a:cs typeface="Tahoma"/>
              </a:rPr>
              <a:t>m</a:t>
            </a:r>
            <a:r>
              <a:rPr sz="1400" spc="40" dirty="0">
                <a:solidFill>
                  <a:srgbClr val="1D2850"/>
                </a:solidFill>
                <a:latin typeface="Tahoma"/>
                <a:cs typeface="Tahoma"/>
              </a:rPr>
              <a:t>a</a:t>
            </a:r>
            <a:r>
              <a:rPr sz="1400" spc="35" dirty="0">
                <a:solidFill>
                  <a:srgbClr val="1D2850"/>
                </a:solidFill>
                <a:latin typeface="Tahoma"/>
                <a:cs typeface="Tahoma"/>
              </a:rPr>
              <a:t>ll</a:t>
            </a:r>
            <a:r>
              <a:rPr sz="1400" spc="-110" dirty="0">
                <a:solidFill>
                  <a:srgbClr val="1D2850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1D2850"/>
                </a:solidFill>
                <a:latin typeface="Tahoma"/>
                <a:cs typeface="Tahoma"/>
              </a:rPr>
              <a:t>Molecu</a:t>
            </a:r>
            <a:r>
              <a:rPr sz="1400" spc="25" dirty="0">
                <a:solidFill>
                  <a:srgbClr val="1D2850"/>
                </a:solidFill>
                <a:latin typeface="Tahoma"/>
                <a:cs typeface="Tahoma"/>
              </a:rPr>
              <a:t>l</a:t>
            </a:r>
            <a:r>
              <a:rPr sz="1400" spc="45" dirty="0">
                <a:solidFill>
                  <a:srgbClr val="1D2850"/>
                </a:solidFill>
                <a:latin typeface="Tahoma"/>
                <a:cs typeface="Tahoma"/>
              </a:rPr>
              <a:t>es</a:t>
            </a:r>
            <a:endParaRPr sz="1400">
              <a:latin typeface="Tahoma"/>
              <a:cs typeface="Tahoma"/>
            </a:endParaRPr>
          </a:p>
          <a:p>
            <a:pPr marL="414655" marR="5080" indent="-402590">
              <a:lnSpc>
                <a:spcPct val="100000"/>
              </a:lnSpc>
              <a:buClr>
                <a:srgbClr val="F99531"/>
              </a:buClr>
              <a:buFont typeface="Wingdings"/>
              <a:buChar char=""/>
              <a:tabLst>
                <a:tab pos="414655" algn="l"/>
                <a:tab pos="415290" algn="l"/>
              </a:tabLst>
            </a:pPr>
            <a:r>
              <a:rPr sz="1400" spc="-20" dirty="0">
                <a:solidFill>
                  <a:srgbClr val="1D2850"/>
                </a:solidFill>
                <a:latin typeface="Tahoma"/>
                <a:cs typeface="Tahoma"/>
              </a:rPr>
              <a:t>V</a:t>
            </a:r>
            <a:r>
              <a:rPr sz="1400" spc="40" dirty="0">
                <a:solidFill>
                  <a:srgbClr val="1D2850"/>
                </a:solidFill>
                <a:latin typeface="Tahoma"/>
                <a:cs typeface="Tahoma"/>
              </a:rPr>
              <a:t>a</a:t>
            </a:r>
            <a:r>
              <a:rPr sz="1400" spc="35" dirty="0">
                <a:solidFill>
                  <a:srgbClr val="1D2850"/>
                </a:solidFill>
                <a:latin typeface="Tahoma"/>
                <a:cs typeface="Tahoma"/>
              </a:rPr>
              <a:t>ccin</a:t>
            </a:r>
            <a:r>
              <a:rPr sz="1400" spc="-15" dirty="0">
                <a:solidFill>
                  <a:srgbClr val="1D2850"/>
                </a:solidFill>
                <a:latin typeface="Tahoma"/>
                <a:cs typeface="Tahoma"/>
              </a:rPr>
              <a:t>e,</a:t>
            </a:r>
            <a:r>
              <a:rPr sz="1400" spc="-125" dirty="0">
                <a:solidFill>
                  <a:srgbClr val="1D2850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1D2850"/>
                </a:solidFill>
                <a:latin typeface="Tahoma"/>
                <a:cs typeface="Tahoma"/>
              </a:rPr>
              <a:t>in</a:t>
            </a:r>
            <a:r>
              <a:rPr sz="1400" spc="25" dirty="0">
                <a:solidFill>
                  <a:srgbClr val="1D2850"/>
                </a:solidFill>
                <a:latin typeface="Tahoma"/>
                <a:cs typeface="Tahoma"/>
              </a:rPr>
              <a:t>fl</a:t>
            </a:r>
            <a:r>
              <a:rPr sz="1400" spc="45" dirty="0">
                <a:solidFill>
                  <a:srgbClr val="1D2850"/>
                </a:solidFill>
                <a:latin typeface="Tahoma"/>
                <a:cs typeface="Tahoma"/>
              </a:rPr>
              <a:t>a</a:t>
            </a:r>
            <a:r>
              <a:rPr sz="1400" spc="130" dirty="0">
                <a:solidFill>
                  <a:srgbClr val="1D2850"/>
                </a:solidFill>
                <a:latin typeface="Tahoma"/>
                <a:cs typeface="Tahoma"/>
              </a:rPr>
              <a:t>m</a:t>
            </a:r>
            <a:r>
              <a:rPr sz="1400" spc="120" dirty="0">
                <a:solidFill>
                  <a:srgbClr val="1D2850"/>
                </a:solidFill>
                <a:latin typeface="Tahoma"/>
                <a:cs typeface="Tahoma"/>
              </a:rPr>
              <a:t>m</a:t>
            </a:r>
            <a:r>
              <a:rPr sz="1400" spc="40" dirty="0">
                <a:solidFill>
                  <a:srgbClr val="1D2850"/>
                </a:solidFill>
                <a:latin typeface="Tahoma"/>
                <a:cs typeface="Tahoma"/>
              </a:rPr>
              <a:t>a</a:t>
            </a:r>
            <a:r>
              <a:rPr sz="1400" spc="20" dirty="0">
                <a:solidFill>
                  <a:srgbClr val="1D2850"/>
                </a:solidFill>
                <a:latin typeface="Tahoma"/>
                <a:cs typeface="Tahoma"/>
              </a:rPr>
              <a:t>t</a:t>
            </a:r>
            <a:r>
              <a:rPr sz="1400" spc="60" dirty="0">
                <a:solidFill>
                  <a:srgbClr val="1D2850"/>
                </a:solidFill>
                <a:latin typeface="Tahoma"/>
                <a:cs typeface="Tahoma"/>
              </a:rPr>
              <a:t>ion  </a:t>
            </a:r>
            <a:r>
              <a:rPr sz="1400" spc="65" dirty="0">
                <a:solidFill>
                  <a:srgbClr val="1D2850"/>
                </a:solidFill>
                <a:latin typeface="Tahoma"/>
                <a:cs typeface="Tahoma"/>
              </a:rPr>
              <a:t>and </a:t>
            </a:r>
            <a:r>
              <a:rPr sz="1400" spc="85" dirty="0">
                <a:solidFill>
                  <a:srgbClr val="1D2850"/>
                </a:solidFill>
                <a:latin typeface="Tahoma"/>
                <a:cs typeface="Tahoma"/>
              </a:rPr>
              <a:t>immune </a:t>
            </a:r>
            <a:r>
              <a:rPr sz="1400" spc="90" dirty="0">
                <a:solidFill>
                  <a:srgbClr val="1D2850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1D2850"/>
                </a:solidFill>
                <a:latin typeface="Tahoma"/>
                <a:cs typeface="Tahoma"/>
              </a:rPr>
              <a:t>monitoring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04733" y="2005859"/>
            <a:ext cx="678180" cy="675640"/>
          </a:xfrm>
          <a:custGeom>
            <a:avLst/>
            <a:gdLst/>
            <a:ahLst/>
            <a:cxnLst/>
            <a:rect l="l" t="t" r="r" b="b"/>
            <a:pathLst>
              <a:path w="678179" h="675639">
                <a:moveTo>
                  <a:pt x="418707" y="238759"/>
                </a:moveTo>
                <a:lnTo>
                  <a:pt x="377086" y="238759"/>
                </a:lnTo>
                <a:lnTo>
                  <a:pt x="386090" y="237489"/>
                </a:lnTo>
                <a:lnTo>
                  <a:pt x="388810" y="234949"/>
                </a:lnTo>
                <a:lnTo>
                  <a:pt x="402780" y="215899"/>
                </a:lnTo>
                <a:lnTo>
                  <a:pt x="416526" y="198119"/>
                </a:lnTo>
                <a:lnTo>
                  <a:pt x="443998" y="160019"/>
                </a:lnTo>
                <a:lnTo>
                  <a:pt x="430687" y="143509"/>
                </a:lnTo>
                <a:lnTo>
                  <a:pt x="420339" y="125729"/>
                </a:lnTo>
                <a:lnTo>
                  <a:pt x="413757" y="106679"/>
                </a:lnTo>
                <a:lnTo>
                  <a:pt x="411741" y="86359"/>
                </a:lnTo>
                <a:lnTo>
                  <a:pt x="418489" y="54609"/>
                </a:lnTo>
                <a:lnTo>
                  <a:pt x="435367" y="27939"/>
                </a:lnTo>
                <a:lnTo>
                  <a:pt x="459945" y="8889"/>
                </a:lnTo>
                <a:lnTo>
                  <a:pt x="489794" y="0"/>
                </a:lnTo>
                <a:lnTo>
                  <a:pt x="528725" y="2539"/>
                </a:lnTo>
                <a:lnTo>
                  <a:pt x="558868" y="17779"/>
                </a:lnTo>
                <a:lnTo>
                  <a:pt x="564647" y="24129"/>
                </a:lnTo>
                <a:lnTo>
                  <a:pt x="501259" y="24129"/>
                </a:lnTo>
                <a:lnTo>
                  <a:pt x="476224" y="29209"/>
                </a:lnTo>
                <a:lnTo>
                  <a:pt x="455706" y="43179"/>
                </a:lnTo>
                <a:lnTo>
                  <a:pt x="441869" y="63499"/>
                </a:lnTo>
                <a:lnTo>
                  <a:pt x="436873" y="87629"/>
                </a:lnTo>
                <a:lnTo>
                  <a:pt x="442240" y="113029"/>
                </a:lnTo>
                <a:lnTo>
                  <a:pt x="456492" y="133349"/>
                </a:lnTo>
                <a:lnTo>
                  <a:pt x="477289" y="148589"/>
                </a:lnTo>
                <a:lnTo>
                  <a:pt x="502296" y="153669"/>
                </a:lnTo>
                <a:lnTo>
                  <a:pt x="563762" y="153669"/>
                </a:lnTo>
                <a:lnTo>
                  <a:pt x="558046" y="160019"/>
                </a:lnTo>
                <a:lnTo>
                  <a:pt x="527752" y="175259"/>
                </a:lnTo>
                <a:lnTo>
                  <a:pt x="468823" y="175259"/>
                </a:lnTo>
                <a:lnTo>
                  <a:pt x="463164" y="179069"/>
                </a:lnTo>
                <a:lnTo>
                  <a:pt x="457990" y="184149"/>
                </a:lnTo>
                <a:lnTo>
                  <a:pt x="447879" y="199389"/>
                </a:lnTo>
                <a:lnTo>
                  <a:pt x="437440" y="213359"/>
                </a:lnTo>
                <a:lnTo>
                  <a:pt x="426782" y="227329"/>
                </a:lnTo>
                <a:lnTo>
                  <a:pt x="418707" y="238759"/>
                </a:lnTo>
                <a:close/>
              </a:path>
              <a:path w="678179" h="675639">
                <a:moveTo>
                  <a:pt x="563762" y="153669"/>
                </a:moveTo>
                <a:lnTo>
                  <a:pt x="502296" y="153669"/>
                </a:lnTo>
                <a:lnTo>
                  <a:pt x="527333" y="148589"/>
                </a:lnTo>
                <a:lnTo>
                  <a:pt x="547913" y="134619"/>
                </a:lnTo>
                <a:lnTo>
                  <a:pt x="561813" y="113029"/>
                </a:lnTo>
                <a:lnTo>
                  <a:pt x="566811" y="87629"/>
                </a:lnTo>
                <a:lnTo>
                  <a:pt x="561660" y="62229"/>
                </a:lnTo>
                <a:lnTo>
                  <a:pt x="547808" y="41909"/>
                </a:lnTo>
                <a:lnTo>
                  <a:pt x="527069" y="29209"/>
                </a:lnTo>
                <a:lnTo>
                  <a:pt x="501259" y="24129"/>
                </a:lnTo>
                <a:lnTo>
                  <a:pt x="564647" y="24129"/>
                </a:lnTo>
                <a:lnTo>
                  <a:pt x="579672" y="40639"/>
                </a:lnTo>
                <a:lnTo>
                  <a:pt x="590583" y="69849"/>
                </a:lnTo>
                <a:lnTo>
                  <a:pt x="591187" y="104139"/>
                </a:lnTo>
                <a:lnTo>
                  <a:pt x="579766" y="135889"/>
                </a:lnTo>
                <a:lnTo>
                  <a:pt x="563762" y="153669"/>
                </a:lnTo>
                <a:close/>
              </a:path>
              <a:path w="678179" h="675639">
                <a:moveTo>
                  <a:pt x="144384" y="220979"/>
                </a:moveTo>
                <a:lnTo>
                  <a:pt x="101600" y="198119"/>
                </a:lnTo>
                <a:lnTo>
                  <a:pt x="93665" y="166369"/>
                </a:lnTo>
                <a:lnTo>
                  <a:pt x="97264" y="149859"/>
                </a:lnTo>
                <a:lnTo>
                  <a:pt x="105745" y="134619"/>
                </a:lnTo>
                <a:lnTo>
                  <a:pt x="118814" y="124459"/>
                </a:lnTo>
                <a:lnTo>
                  <a:pt x="134465" y="119379"/>
                </a:lnTo>
                <a:lnTo>
                  <a:pt x="151171" y="118109"/>
                </a:lnTo>
                <a:lnTo>
                  <a:pt x="167411" y="123189"/>
                </a:lnTo>
                <a:lnTo>
                  <a:pt x="181295" y="133349"/>
                </a:lnTo>
                <a:lnTo>
                  <a:pt x="188908" y="144779"/>
                </a:lnTo>
                <a:lnTo>
                  <a:pt x="143574" y="144779"/>
                </a:lnTo>
                <a:lnTo>
                  <a:pt x="133389" y="146049"/>
                </a:lnTo>
                <a:lnTo>
                  <a:pt x="125396" y="152399"/>
                </a:lnTo>
                <a:lnTo>
                  <a:pt x="120355" y="160019"/>
                </a:lnTo>
                <a:lnTo>
                  <a:pt x="119024" y="170179"/>
                </a:lnTo>
                <a:lnTo>
                  <a:pt x="121198" y="180339"/>
                </a:lnTo>
                <a:lnTo>
                  <a:pt x="126117" y="187959"/>
                </a:lnTo>
                <a:lnTo>
                  <a:pt x="133708" y="191769"/>
                </a:lnTo>
                <a:lnTo>
                  <a:pt x="143897" y="194309"/>
                </a:lnTo>
                <a:lnTo>
                  <a:pt x="196203" y="194309"/>
                </a:lnTo>
                <a:lnTo>
                  <a:pt x="196624" y="195579"/>
                </a:lnTo>
                <a:lnTo>
                  <a:pt x="200640" y="199389"/>
                </a:lnTo>
                <a:lnTo>
                  <a:pt x="213217" y="212089"/>
                </a:lnTo>
                <a:lnTo>
                  <a:pt x="217084" y="215899"/>
                </a:lnTo>
                <a:lnTo>
                  <a:pt x="169289" y="215899"/>
                </a:lnTo>
                <a:lnTo>
                  <a:pt x="162747" y="218439"/>
                </a:lnTo>
                <a:lnTo>
                  <a:pt x="144384" y="220979"/>
                </a:lnTo>
                <a:close/>
              </a:path>
              <a:path w="678179" h="675639">
                <a:moveTo>
                  <a:pt x="196203" y="194309"/>
                </a:moveTo>
                <a:lnTo>
                  <a:pt x="143897" y="194309"/>
                </a:lnTo>
                <a:lnTo>
                  <a:pt x="154421" y="191769"/>
                </a:lnTo>
                <a:lnTo>
                  <a:pt x="162601" y="187959"/>
                </a:lnTo>
                <a:lnTo>
                  <a:pt x="167890" y="179069"/>
                </a:lnTo>
                <a:lnTo>
                  <a:pt x="169742" y="168909"/>
                </a:lnTo>
                <a:lnTo>
                  <a:pt x="167676" y="158749"/>
                </a:lnTo>
                <a:lnTo>
                  <a:pt x="162099" y="151129"/>
                </a:lnTo>
                <a:lnTo>
                  <a:pt x="153802" y="146049"/>
                </a:lnTo>
                <a:lnTo>
                  <a:pt x="143574" y="144779"/>
                </a:lnTo>
                <a:lnTo>
                  <a:pt x="188908" y="144779"/>
                </a:lnTo>
                <a:lnTo>
                  <a:pt x="190600" y="147319"/>
                </a:lnTo>
                <a:lnTo>
                  <a:pt x="195193" y="163829"/>
                </a:lnTo>
                <a:lnTo>
                  <a:pt x="194940" y="181609"/>
                </a:lnTo>
                <a:lnTo>
                  <a:pt x="194098" y="187959"/>
                </a:lnTo>
                <a:lnTo>
                  <a:pt x="196203" y="194309"/>
                </a:lnTo>
                <a:close/>
              </a:path>
              <a:path w="678179" h="675639">
                <a:moveTo>
                  <a:pt x="516742" y="176529"/>
                </a:moveTo>
                <a:lnTo>
                  <a:pt x="493848" y="176529"/>
                </a:lnTo>
                <a:lnTo>
                  <a:pt x="482474" y="175259"/>
                </a:lnTo>
                <a:lnTo>
                  <a:pt x="527752" y="175259"/>
                </a:lnTo>
                <a:lnTo>
                  <a:pt x="516742" y="176529"/>
                </a:lnTo>
                <a:close/>
              </a:path>
              <a:path w="678179" h="675639">
                <a:moveTo>
                  <a:pt x="189975" y="511809"/>
                </a:moveTo>
                <a:lnTo>
                  <a:pt x="154520" y="511809"/>
                </a:lnTo>
                <a:lnTo>
                  <a:pt x="197547" y="468629"/>
                </a:lnTo>
                <a:lnTo>
                  <a:pt x="218848" y="447039"/>
                </a:lnTo>
                <a:lnTo>
                  <a:pt x="239893" y="424179"/>
                </a:lnTo>
                <a:lnTo>
                  <a:pt x="243262" y="421639"/>
                </a:lnTo>
                <a:lnTo>
                  <a:pt x="244039" y="411479"/>
                </a:lnTo>
                <a:lnTo>
                  <a:pt x="241578" y="406399"/>
                </a:lnTo>
                <a:lnTo>
                  <a:pt x="229815" y="377189"/>
                </a:lnTo>
                <a:lnTo>
                  <a:pt x="225546" y="349249"/>
                </a:lnTo>
                <a:lnTo>
                  <a:pt x="228953" y="320039"/>
                </a:lnTo>
                <a:lnTo>
                  <a:pt x="240217" y="290829"/>
                </a:lnTo>
                <a:lnTo>
                  <a:pt x="242614" y="285749"/>
                </a:lnTo>
                <a:lnTo>
                  <a:pt x="240217" y="275589"/>
                </a:lnTo>
                <a:lnTo>
                  <a:pt x="236331" y="271779"/>
                </a:lnTo>
                <a:lnTo>
                  <a:pt x="223831" y="257809"/>
                </a:lnTo>
                <a:lnTo>
                  <a:pt x="211004" y="246379"/>
                </a:lnTo>
                <a:lnTo>
                  <a:pt x="197836" y="233679"/>
                </a:lnTo>
                <a:lnTo>
                  <a:pt x="184317" y="222249"/>
                </a:lnTo>
                <a:lnTo>
                  <a:pt x="179329" y="218439"/>
                </a:lnTo>
                <a:lnTo>
                  <a:pt x="169289" y="215899"/>
                </a:lnTo>
                <a:lnTo>
                  <a:pt x="217084" y="215899"/>
                </a:lnTo>
                <a:lnTo>
                  <a:pt x="239052" y="237489"/>
                </a:lnTo>
                <a:lnTo>
                  <a:pt x="251812" y="250189"/>
                </a:lnTo>
                <a:lnTo>
                  <a:pt x="257507" y="255269"/>
                </a:lnTo>
                <a:lnTo>
                  <a:pt x="263123" y="256539"/>
                </a:lnTo>
                <a:lnTo>
                  <a:pt x="411983" y="256539"/>
                </a:lnTo>
                <a:lnTo>
                  <a:pt x="412582" y="259079"/>
                </a:lnTo>
                <a:lnTo>
                  <a:pt x="413502" y="260349"/>
                </a:lnTo>
                <a:lnTo>
                  <a:pt x="339387" y="260349"/>
                </a:lnTo>
                <a:lnTo>
                  <a:pt x="304306" y="266699"/>
                </a:lnTo>
                <a:lnTo>
                  <a:pt x="276086" y="285749"/>
                </a:lnTo>
                <a:lnTo>
                  <a:pt x="257316" y="312419"/>
                </a:lnTo>
                <a:lnTo>
                  <a:pt x="250581" y="346709"/>
                </a:lnTo>
                <a:lnTo>
                  <a:pt x="257578" y="380999"/>
                </a:lnTo>
                <a:lnTo>
                  <a:pt x="276532" y="408939"/>
                </a:lnTo>
                <a:lnTo>
                  <a:pt x="304825" y="427989"/>
                </a:lnTo>
                <a:lnTo>
                  <a:pt x="339841" y="434339"/>
                </a:lnTo>
                <a:lnTo>
                  <a:pt x="454805" y="434339"/>
                </a:lnTo>
                <a:lnTo>
                  <a:pt x="456057" y="435609"/>
                </a:lnTo>
                <a:lnTo>
                  <a:pt x="416064" y="435609"/>
                </a:lnTo>
                <a:lnTo>
                  <a:pt x="410492" y="436879"/>
                </a:lnTo>
                <a:lnTo>
                  <a:pt x="406185" y="439419"/>
                </a:lnTo>
                <a:lnTo>
                  <a:pt x="266645" y="439419"/>
                </a:lnTo>
                <a:lnTo>
                  <a:pt x="261403" y="441959"/>
                </a:lnTo>
                <a:lnTo>
                  <a:pt x="256087" y="445769"/>
                </a:lnTo>
                <a:lnTo>
                  <a:pt x="219319" y="483869"/>
                </a:lnTo>
                <a:lnTo>
                  <a:pt x="189975" y="511809"/>
                </a:lnTo>
                <a:close/>
              </a:path>
              <a:path w="678179" h="675639">
                <a:moveTo>
                  <a:pt x="411983" y="256539"/>
                </a:moveTo>
                <a:lnTo>
                  <a:pt x="269237" y="256539"/>
                </a:lnTo>
                <a:lnTo>
                  <a:pt x="276426" y="252729"/>
                </a:lnTo>
                <a:lnTo>
                  <a:pt x="298863" y="241299"/>
                </a:lnTo>
                <a:lnTo>
                  <a:pt x="322319" y="233679"/>
                </a:lnTo>
                <a:lnTo>
                  <a:pt x="346747" y="233679"/>
                </a:lnTo>
                <a:lnTo>
                  <a:pt x="372098" y="237489"/>
                </a:lnTo>
                <a:lnTo>
                  <a:pt x="377086" y="238759"/>
                </a:lnTo>
                <a:lnTo>
                  <a:pt x="418707" y="238759"/>
                </a:lnTo>
                <a:lnTo>
                  <a:pt x="416016" y="242569"/>
                </a:lnTo>
                <a:lnTo>
                  <a:pt x="412345" y="247649"/>
                </a:lnTo>
                <a:lnTo>
                  <a:pt x="411085" y="252729"/>
                </a:lnTo>
                <a:lnTo>
                  <a:pt x="411983" y="256539"/>
                </a:lnTo>
                <a:close/>
              </a:path>
              <a:path w="678179" h="675639">
                <a:moveTo>
                  <a:pt x="454805" y="434339"/>
                </a:moveTo>
                <a:lnTo>
                  <a:pt x="339841" y="434339"/>
                </a:lnTo>
                <a:lnTo>
                  <a:pt x="374074" y="427989"/>
                </a:lnTo>
                <a:lnTo>
                  <a:pt x="401846" y="408939"/>
                </a:lnTo>
                <a:lnTo>
                  <a:pt x="420509" y="380999"/>
                </a:lnTo>
                <a:lnTo>
                  <a:pt x="427416" y="347979"/>
                </a:lnTo>
                <a:lnTo>
                  <a:pt x="420757" y="313689"/>
                </a:lnTo>
                <a:lnTo>
                  <a:pt x="402178" y="285749"/>
                </a:lnTo>
                <a:lnTo>
                  <a:pt x="374211" y="266699"/>
                </a:lnTo>
                <a:lnTo>
                  <a:pt x="339387" y="260349"/>
                </a:lnTo>
                <a:lnTo>
                  <a:pt x="413502" y="260349"/>
                </a:lnTo>
                <a:lnTo>
                  <a:pt x="417182" y="265429"/>
                </a:lnTo>
                <a:lnTo>
                  <a:pt x="440518" y="295909"/>
                </a:lnTo>
                <a:lnTo>
                  <a:pt x="451812" y="328929"/>
                </a:lnTo>
                <a:lnTo>
                  <a:pt x="451459" y="363219"/>
                </a:lnTo>
                <a:lnTo>
                  <a:pt x="439853" y="401319"/>
                </a:lnTo>
                <a:lnTo>
                  <a:pt x="437456" y="407669"/>
                </a:lnTo>
                <a:lnTo>
                  <a:pt x="439399" y="417829"/>
                </a:lnTo>
                <a:lnTo>
                  <a:pt x="443545" y="422909"/>
                </a:lnTo>
                <a:lnTo>
                  <a:pt x="454805" y="434339"/>
                </a:lnTo>
                <a:close/>
              </a:path>
              <a:path w="678179" h="675639">
                <a:moveTo>
                  <a:pt x="588285" y="675639"/>
                </a:moveTo>
                <a:lnTo>
                  <a:pt x="541155" y="664209"/>
                </a:lnTo>
                <a:lnTo>
                  <a:pt x="505623" y="623569"/>
                </a:lnTo>
                <a:lnTo>
                  <a:pt x="497478" y="575309"/>
                </a:lnTo>
                <a:lnTo>
                  <a:pt x="505988" y="549909"/>
                </a:lnTo>
                <a:lnTo>
                  <a:pt x="509684" y="539749"/>
                </a:lnTo>
                <a:lnTo>
                  <a:pt x="510004" y="532129"/>
                </a:lnTo>
                <a:lnTo>
                  <a:pt x="506971" y="524509"/>
                </a:lnTo>
                <a:lnTo>
                  <a:pt x="500611" y="516889"/>
                </a:lnTo>
                <a:lnTo>
                  <a:pt x="481906" y="497839"/>
                </a:lnTo>
                <a:lnTo>
                  <a:pt x="463382" y="480059"/>
                </a:lnTo>
                <a:lnTo>
                  <a:pt x="445029" y="461009"/>
                </a:lnTo>
                <a:lnTo>
                  <a:pt x="426833" y="443229"/>
                </a:lnTo>
                <a:lnTo>
                  <a:pt x="421321" y="438149"/>
                </a:lnTo>
                <a:lnTo>
                  <a:pt x="416064" y="435609"/>
                </a:lnTo>
                <a:lnTo>
                  <a:pt x="456057" y="435609"/>
                </a:lnTo>
                <a:lnTo>
                  <a:pt x="462312" y="441959"/>
                </a:lnTo>
                <a:lnTo>
                  <a:pt x="519526" y="499109"/>
                </a:lnTo>
                <a:lnTo>
                  <a:pt x="526162" y="505459"/>
                </a:lnTo>
                <a:lnTo>
                  <a:pt x="532731" y="507999"/>
                </a:lnTo>
                <a:lnTo>
                  <a:pt x="631863" y="507999"/>
                </a:lnTo>
                <a:lnTo>
                  <a:pt x="650618" y="520699"/>
                </a:lnTo>
                <a:lnTo>
                  <a:pt x="589094" y="520699"/>
                </a:lnTo>
                <a:lnTo>
                  <a:pt x="564297" y="525779"/>
                </a:lnTo>
                <a:lnTo>
                  <a:pt x="543023" y="539749"/>
                </a:lnTo>
                <a:lnTo>
                  <a:pt x="528137" y="560069"/>
                </a:lnTo>
                <a:lnTo>
                  <a:pt x="522505" y="585469"/>
                </a:lnTo>
                <a:lnTo>
                  <a:pt x="527694" y="610869"/>
                </a:lnTo>
                <a:lnTo>
                  <a:pt x="541816" y="631189"/>
                </a:lnTo>
                <a:lnTo>
                  <a:pt x="562557" y="645159"/>
                </a:lnTo>
                <a:lnTo>
                  <a:pt x="587604" y="650239"/>
                </a:lnTo>
                <a:lnTo>
                  <a:pt x="650127" y="650239"/>
                </a:lnTo>
                <a:lnTo>
                  <a:pt x="647139" y="654049"/>
                </a:lnTo>
                <a:lnTo>
                  <a:pt x="614291" y="671829"/>
                </a:lnTo>
                <a:lnTo>
                  <a:pt x="588285" y="675639"/>
                </a:lnTo>
                <a:close/>
              </a:path>
              <a:path w="678179" h="675639">
                <a:moveTo>
                  <a:pt x="342003" y="461009"/>
                </a:moveTo>
                <a:lnTo>
                  <a:pt x="310602" y="457199"/>
                </a:lnTo>
                <a:lnTo>
                  <a:pt x="279147" y="443229"/>
                </a:lnTo>
                <a:lnTo>
                  <a:pt x="272374" y="439419"/>
                </a:lnTo>
                <a:lnTo>
                  <a:pt x="406185" y="439419"/>
                </a:lnTo>
                <a:lnTo>
                  <a:pt x="404032" y="440689"/>
                </a:lnTo>
                <a:lnTo>
                  <a:pt x="373197" y="455929"/>
                </a:lnTo>
                <a:lnTo>
                  <a:pt x="342003" y="461009"/>
                </a:lnTo>
                <a:close/>
              </a:path>
              <a:path w="678179" h="675639">
                <a:moveTo>
                  <a:pt x="88772" y="669289"/>
                </a:moveTo>
                <a:lnTo>
                  <a:pt x="55529" y="661669"/>
                </a:lnTo>
                <a:lnTo>
                  <a:pt x="27119" y="643889"/>
                </a:lnTo>
                <a:lnTo>
                  <a:pt x="7029" y="614679"/>
                </a:lnTo>
                <a:lnTo>
                  <a:pt x="0" y="586739"/>
                </a:lnTo>
                <a:lnTo>
                  <a:pt x="1903" y="558799"/>
                </a:lnTo>
                <a:lnTo>
                  <a:pt x="12248" y="532129"/>
                </a:lnTo>
                <a:lnTo>
                  <a:pt x="30542" y="510539"/>
                </a:lnTo>
                <a:lnTo>
                  <a:pt x="54314" y="495299"/>
                </a:lnTo>
                <a:lnTo>
                  <a:pt x="81001" y="487679"/>
                </a:lnTo>
                <a:lnTo>
                  <a:pt x="108514" y="488949"/>
                </a:lnTo>
                <a:lnTo>
                  <a:pt x="134764" y="499109"/>
                </a:lnTo>
                <a:lnTo>
                  <a:pt x="140853" y="502919"/>
                </a:lnTo>
                <a:lnTo>
                  <a:pt x="154520" y="511809"/>
                </a:lnTo>
                <a:lnTo>
                  <a:pt x="189975" y="511809"/>
                </a:lnTo>
                <a:lnTo>
                  <a:pt x="188632" y="513079"/>
                </a:lnTo>
                <a:lnTo>
                  <a:pt x="90782" y="513079"/>
                </a:lnTo>
                <a:lnTo>
                  <a:pt x="65594" y="518159"/>
                </a:lnTo>
                <a:lnTo>
                  <a:pt x="44978" y="532129"/>
                </a:lnTo>
                <a:lnTo>
                  <a:pt x="31055" y="552449"/>
                </a:lnTo>
                <a:lnTo>
                  <a:pt x="25943" y="577849"/>
                </a:lnTo>
                <a:lnTo>
                  <a:pt x="30856" y="603249"/>
                </a:lnTo>
                <a:lnTo>
                  <a:pt x="44404" y="624839"/>
                </a:lnTo>
                <a:lnTo>
                  <a:pt x="64801" y="637539"/>
                </a:lnTo>
                <a:lnTo>
                  <a:pt x="90264" y="642619"/>
                </a:lnTo>
                <a:lnTo>
                  <a:pt x="153655" y="642619"/>
                </a:lnTo>
                <a:lnTo>
                  <a:pt x="152761" y="643889"/>
                </a:lnTo>
                <a:lnTo>
                  <a:pt x="123364" y="662939"/>
                </a:lnTo>
                <a:lnTo>
                  <a:pt x="88772" y="669289"/>
                </a:lnTo>
                <a:close/>
              </a:path>
              <a:path w="678179" h="675639">
                <a:moveTo>
                  <a:pt x="631863" y="507999"/>
                </a:moveTo>
                <a:lnTo>
                  <a:pt x="540066" y="507999"/>
                </a:lnTo>
                <a:lnTo>
                  <a:pt x="548998" y="505459"/>
                </a:lnTo>
                <a:lnTo>
                  <a:pt x="586646" y="495299"/>
                </a:lnTo>
                <a:lnTo>
                  <a:pt x="622485" y="501649"/>
                </a:lnTo>
                <a:lnTo>
                  <a:pt x="631863" y="507999"/>
                </a:lnTo>
                <a:close/>
              </a:path>
              <a:path w="678179" h="675639">
                <a:moveTo>
                  <a:pt x="153655" y="642619"/>
                </a:moveTo>
                <a:lnTo>
                  <a:pt x="90264" y="642619"/>
                </a:lnTo>
                <a:lnTo>
                  <a:pt x="115053" y="637539"/>
                </a:lnTo>
                <a:lnTo>
                  <a:pt x="135647" y="623569"/>
                </a:lnTo>
                <a:lnTo>
                  <a:pt x="149791" y="604519"/>
                </a:lnTo>
                <a:lnTo>
                  <a:pt x="155233" y="579119"/>
                </a:lnTo>
                <a:lnTo>
                  <a:pt x="150200" y="554989"/>
                </a:lnTo>
                <a:lnTo>
                  <a:pt x="136100" y="533399"/>
                </a:lnTo>
                <a:lnTo>
                  <a:pt x="115454" y="518159"/>
                </a:lnTo>
                <a:lnTo>
                  <a:pt x="90782" y="513079"/>
                </a:lnTo>
                <a:lnTo>
                  <a:pt x="188632" y="513079"/>
                </a:lnTo>
                <a:lnTo>
                  <a:pt x="181920" y="519429"/>
                </a:lnTo>
                <a:lnTo>
                  <a:pt x="176445" y="525779"/>
                </a:lnTo>
                <a:lnTo>
                  <a:pt x="173580" y="532129"/>
                </a:lnTo>
                <a:lnTo>
                  <a:pt x="173267" y="539749"/>
                </a:lnTo>
                <a:lnTo>
                  <a:pt x="175443" y="548639"/>
                </a:lnTo>
                <a:lnTo>
                  <a:pt x="180586" y="582929"/>
                </a:lnTo>
                <a:lnTo>
                  <a:pt x="172431" y="615949"/>
                </a:lnTo>
                <a:lnTo>
                  <a:pt x="153655" y="642619"/>
                </a:lnTo>
                <a:close/>
              </a:path>
              <a:path w="678179" h="675639">
                <a:moveTo>
                  <a:pt x="650127" y="650239"/>
                </a:moveTo>
                <a:lnTo>
                  <a:pt x="587604" y="650239"/>
                </a:lnTo>
                <a:lnTo>
                  <a:pt x="612567" y="646429"/>
                </a:lnTo>
                <a:lnTo>
                  <a:pt x="632970" y="632459"/>
                </a:lnTo>
                <a:lnTo>
                  <a:pt x="646803" y="612139"/>
                </a:lnTo>
                <a:lnTo>
                  <a:pt x="652054" y="588009"/>
                </a:lnTo>
                <a:lnTo>
                  <a:pt x="647500" y="561339"/>
                </a:lnTo>
                <a:lnTo>
                  <a:pt x="634322" y="541019"/>
                </a:lnTo>
                <a:lnTo>
                  <a:pt x="614271" y="525779"/>
                </a:lnTo>
                <a:lnTo>
                  <a:pt x="589094" y="520699"/>
                </a:lnTo>
                <a:lnTo>
                  <a:pt x="650618" y="520699"/>
                </a:lnTo>
                <a:lnTo>
                  <a:pt x="652494" y="521969"/>
                </a:lnTo>
                <a:lnTo>
                  <a:pt x="672653" y="554989"/>
                </a:lnTo>
                <a:lnTo>
                  <a:pt x="678172" y="591819"/>
                </a:lnTo>
                <a:lnTo>
                  <a:pt x="669050" y="626109"/>
                </a:lnTo>
                <a:lnTo>
                  <a:pt x="650127" y="650239"/>
                </a:lnTo>
                <a:close/>
              </a:path>
            </a:pathLst>
          </a:custGeom>
          <a:solidFill>
            <a:srgbClr val="F99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9136126" y="1816354"/>
            <a:ext cx="2560955" cy="3344545"/>
            <a:chOff x="9136126" y="1816354"/>
            <a:chExt cx="2560955" cy="3344545"/>
          </a:xfrm>
        </p:grpSpPr>
        <p:sp>
          <p:nvSpPr>
            <p:cNvPr id="20" name="object 20"/>
            <p:cNvSpPr/>
            <p:nvPr/>
          </p:nvSpPr>
          <p:spPr>
            <a:xfrm>
              <a:off x="9142476" y="2350008"/>
              <a:ext cx="2548255" cy="2804160"/>
            </a:xfrm>
            <a:custGeom>
              <a:avLst/>
              <a:gdLst/>
              <a:ahLst/>
              <a:cxnLst/>
              <a:rect l="l" t="t" r="r" b="b"/>
              <a:pathLst>
                <a:path w="2548254" h="2804160">
                  <a:moveTo>
                    <a:pt x="2548128" y="0"/>
                  </a:moveTo>
                  <a:lnTo>
                    <a:pt x="0" y="0"/>
                  </a:lnTo>
                  <a:lnTo>
                    <a:pt x="0" y="2804160"/>
                  </a:lnTo>
                  <a:lnTo>
                    <a:pt x="2548128" y="2804160"/>
                  </a:lnTo>
                  <a:lnTo>
                    <a:pt x="2548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42476" y="2350008"/>
              <a:ext cx="2548255" cy="2804160"/>
            </a:xfrm>
            <a:custGeom>
              <a:avLst/>
              <a:gdLst/>
              <a:ahLst/>
              <a:cxnLst/>
              <a:rect l="l" t="t" r="r" b="b"/>
              <a:pathLst>
                <a:path w="2548254" h="2804160">
                  <a:moveTo>
                    <a:pt x="0" y="0"/>
                  </a:moveTo>
                  <a:lnTo>
                    <a:pt x="2548128" y="0"/>
                  </a:lnTo>
                  <a:lnTo>
                    <a:pt x="2548128" y="2804160"/>
                  </a:lnTo>
                  <a:lnTo>
                    <a:pt x="0" y="280416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B4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922764" y="1822704"/>
              <a:ext cx="1054735" cy="1054735"/>
            </a:xfrm>
            <a:custGeom>
              <a:avLst/>
              <a:gdLst/>
              <a:ahLst/>
              <a:cxnLst/>
              <a:rect l="l" t="t" r="r" b="b"/>
              <a:pathLst>
                <a:path w="1054734" h="1054735">
                  <a:moveTo>
                    <a:pt x="527304" y="0"/>
                  </a:moveTo>
                  <a:lnTo>
                    <a:pt x="479308" y="2154"/>
                  </a:lnTo>
                  <a:lnTo>
                    <a:pt x="432519" y="8495"/>
                  </a:lnTo>
                  <a:lnTo>
                    <a:pt x="387125" y="18835"/>
                  </a:lnTo>
                  <a:lnTo>
                    <a:pt x="343309" y="32989"/>
                  </a:lnTo>
                  <a:lnTo>
                    <a:pt x="301260" y="50770"/>
                  </a:lnTo>
                  <a:lnTo>
                    <a:pt x="261162" y="71992"/>
                  </a:lnTo>
                  <a:lnTo>
                    <a:pt x="223203" y="96468"/>
                  </a:lnTo>
                  <a:lnTo>
                    <a:pt x="187568" y="124014"/>
                  </a:lnTo>
                  <a:lnTo>
                    <a:pt x="154443" y="154443"/>
                  </a:lnTo>
                  <a:lnTo>
                    <a:pt x="124014" y="187568"/>
                  </a:lnTo>
                  <a:lnTo>
                    <a:pt x="96468" y="223203"/>
                  </a:lnTo>
                  <a:lnTo>
                    <a:pt x="71992" y="261162"/>
                  </a:lnTo>
                  <a:lnTo>
                    <a:pt x="50770" y="301260"/>
                  </a:lnTo>
                  <a:lnTo>
                    <a:pt x="32989" y="343309"/>
                  </a:lnTo>
                  <a:lnTo>
                    <a:pt x="18835" y="387125"/>
                  </a:lnTo>
                  <a:lnTo>
                    <a:pt x="8495" y="432519"/>
                  </a:lnTo>
                  <a:lnTo>
                    <a:pt x="2154" y="479308"/>
                  </a:lnTo>
                  <a:lnTo>
                    <a:pt x="0" y="527303"/>
                  </a:lnTo>
                  <a:lnTo>
                    <a:pt x="2154" y="575299"/>
                  </a:lnTo>
                  <a:lnTo>
                    <a:pt x="8495" y="622088"/>
                  </a:lnTo>
                  <a:lnTo>
                    <a:pt x="18835" y="667482"/>
                  </a:lnTo>
                  <a:lnTo>
                    <a:pt x="32989" y="711298"/>
                  </a:lnTo>
                  <a:lnTo>
                    <a:pt x="50770" y="753347"/>
                  </a:lnTo>
                  <a:lnTo>
                    <a:pt x="71992" y="793445"/>
                  </a:lnTo>
                  <a:lnTo>
                    <a:pt x="96468" y="831404"/>
                  </a:lnTo>
                  <a:lnTo>
                    <a:pt x="124014" y="867039"/>
                  </a:lnTo>
                  <a:lnTo>
                    <a:pt x="154443" y="900164"/>
                  </a:lnTo>
                  <a:lnTo>
                    <a:pt x="187568" y="930593"/>
                  </a:lnTo>
                  <a:lnTo>
                    <a:pt x="223203" y="958139"/>
                  </a:lnTo>
                  <a:lnTo>
                    <a:pt x="261162" y="982615"/>
                  </a:lnTo>
                  <a:lnTo>
                    <a:pt x="301260" y="1003837"/>
                  </a:lnTo>
                  <a:lnTo>
                    <a:pt x="343309" y="1021618"/>
                  </a:lnTo>
                  <a:lnTo>
                    <a:pt x="387125" y="1035772"/>
                  </a:lnTo>
                  <a:lnTo>
                    <a:pt x="432519" y="1046112"/>
                  </a:lnTo>
                  <a:lnTo>
                    <a:pt x="479308" y="1052453"/>
                  </a:lnTo>
                  <a:lnTo>
                    <a:pt x="527304" y="1054608"/>
                  </a:lnTo>
                  <a:lnTo>
                    <a:pt x="575299" y="1052453"/>
                  </a:lnTo>
                  <a:lnTo>
                    <a:pt x="622088" y="1046112"/>
                  </a:lnTo>
                  <a:lnTo>
                    <a:pt x="667482" y="1035772"/>
                  </a:lnTo>
                  <a:lnTo>
                    <a:pt x="711298" y="1021618"/>
                  </a:lnTo>
                  <a:lnTo>
                    <a:pt x="753347" y="1003837"/>
                  </a:lnTo>
                  <a:lnTo>
                    <a:pt x="793445" y="982615"/>
                  </a:lnTo>
                  <a:lnTo>
                    <a:pt x="831404" y="958139"/>
                  </a:lnTo>
                  <a:lnTo>
                    <a:pt x="867039" y="930593"/>
                  </a:lnTo>
                  <a:lnTo>
                    <a:pt x="900164" y="900164"/>
                  </a:lnTo>
                  <a:lnTo>
                    <a:pt x="930593" y="867039"/>
                  </a:lnTo>
                  <a:lnTo>
                    <a:pt x="958139" y="831404"/>
                  </a:lnTo>
                  <a:lnTo>
                    <a:pt x="982615" y="793445"/>
                  </a:lnTo>
                  <a:lnTo>
                    <a:pt x="1003837" y="753347"/>
                  </a:lnTo>
                  <a:lnTo>
                    <a:pt x="1021618" y="711298"/>
                  </a:lnTo>
                  <a:lnTo>
                    <a:pt x="1035772" y="667482"/>
                  </a:lnTo>
                  <a:lnTo>
                    <a:pt x="1046112" y="622088"/>
                  </a:lnTo>
                  <a:lnTo>
                    <a:pt x="1052453" y="575299"/>
                  </a:lnTo>
                  <a:lnTo>
                    <a:pt x="1054608" y="527303"/>
                  </a:lnTo>
                  <a:lnTo>
                    <a:pt x="1052453" y="479308"/>
                  </a:lnTo>
                  <a:lnTo>
                    <a:pt x="1046112" y="432519"/>
                  </a:lnTo>
                  <a:lnTo>
                    <a:pt x="1035772" y="387125"/>
                  </a:lnTo>
                  <a:lnTo>
                    <a:pt x="1021618" y="343309"/>
                  </a:lnTo>
                  <a:lnTo>
                    <a:pt x="1003837" y="301260"/>
                  </a:lnTo>
                  <a:lnTo>
                    <a:pt x="982615" y="261162"/>
                  </a:lnTo>
                  <a:lnTo>
                    <a:pt x="958139" y="223203"/>
                  </a:lnTo>
                  <a:lnTo>
                    <a:pt x="930593" y="187568"/>
                  </a:lnTo>
                  <a:lnTo>
                    <a:pt x="900164" y="154443"/>
                  </a:lnTo>
                  <a:lnTo>
                    <a:pt x="867039" y="124014"/>
                  </a:lnTo>
                  <a:lnTo>
                    <a:pt x="831404" y="96468"/>
                  </a:lnTo>
                  <a:lnTo>
                    <a:pt x="793445" y="71992"/>
                  </a:lnTo>
                  <a:lnTo>
                    <a:pt x="753347" y="50770"/>
                  </a:lnTo>
                  <a:lnTo>
                    <a:pt x="711298" y="32989"/>
                  </a:lnTo>
                  <a:lnTo>
                    <a:pt x="667482" y="18835"/>
                  </a:lnTo>
                  <a:lnTo>
                    <a:pt x="622088" y="8495"/>
                  </a:lnTo>
                  <a:lnTo>
                    <a:pt x="575299" y="2154"/>
                  </a:lnTo>
                  <a:lnTo>
                    <a:pt x="527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922764" y="1822704"/>
              <a:ext cx="1054735" cy="1054735"/>
            </a:xfrm>
            <a:custGeom>
              <a:avLst/>
              <a:gdLst/>
              <a:ahLst/>
              <a:cxnLst/>
              <a:rect l="l" t="t" r="r" b="b"/>
              <a:pathLst>
                <a:path w="1054734" h="1054735">
                  <a:moveTo>
                    <a:pt x="0" y="527303"/>
                  </a:moveTo>
                  <a:lnTo>
                    <a:pt x="2154" y="479308"/>
                  </a:lnTo>
                  <a:lnTo>
                    <a:pt x="8495" y="432519"/>
                  </a:lnTo>
                  <a:lnTo>
                    <a:pt x="18835" y="387125"/>
                  </a:lnTo>
                  <a:lnTo>
                    <a:pt x="32989" y="343309"/>
                  </a:lnTo>
                  <a:lnTo>
                    <a:pt x="50770" y="301260"/>
                  </a:lnTo>
                  <a:lnTo>
                    <a:pt x="71992" y="261162"/>
                  </a:lnTo>
                  <a:lnTo>
                    <a:pt x="96468" y="223203"/>
                  </a:lnTo>
                  <a:lnTo>
                    <a:pt x="124014" y="187568"/>
                  </a:lnTo>
                  <a:lnTo>
                    <a:pt x="154443" y="154443"/>
                  </a:lnTo>
                  <a:lnTo>
                    <a:pt x="187568" y="124014"/>
                  </a:lnTo>
                  <a:lnTo>
                    <a:pt x="223203" y="96468"/>
                  </a:lnTo>
                  <a:lnTo>
                    <a:pt x="261162" y="71992"/>
                  </a:lnTo>
                  <a:lnTo>
                    <a:pt x="301260" y="50770"/>
                  </a:lnTo>
                  <a:lnTo>
                    <a:pt x="343309" y="32989"/>
                  </a:lnTo>
                  <a:lnTo>
                    <a:pt x="387125" y="18835"/>
                  </a:lnTo>
                  <a:lnTo>
                    <a:pt x="432519" y="8495"/>
                  </a:lnTo>
                  <a:lnTo>
                    <a:pt x="479308" y="2154"/>
                  </a:lnTo>
                  <a:lnTo>
                    <a:pt x="527304" y="0"/>
                  </a:lnTo>
                  <a:lnTo>
                    <a:pt x="575299" y="2154"/>
                  </a:lnTo>
                  <a:lnTo>
                    <a:pt x="622088" y="8495"/>
                  </a:lnTo>
                  <a:lnTo>
                    <a:pt x="667482" y="18835"/>
                  </a:lnTo>
                  <a:lnTo>
                    <a:pt x="711298" y="32989"/>
                  </a:lnTo>
                  <a:lnTo>
                    <a:pt x="753347" y="50770"/>
                  </a:lnTo>
                  <a:lnTo>
                    <a:pt x="793445" y="71992"/>
                  </a:lnTo>
                  <a:lnTo>
                    <a:pt x="831404" y="96468"/>
                  </a:lnTo>
                  <a:lnTo>
                    <a:pt x="867039" y="124014"/>
                  </a:lnTo>
                  <a:lnTo>
                    <a:pt x="900164" y="154443"/>
                  </a:lnTo>
                  <a:lnTo>
                    <a:pt x="930593" y="187568"/>
                  </a:lnTo>
                  <a:lnTo>
                    <a:pt x="958139" y="223203"/>
                  </a:lnTo>
                  <a:lnTo>
                    <a:pt x="982615" y="261162"/>
                  </a:lnTo>
                  <a:lnTo>
                    <a:pt x="1003837" y="301260"/>
                  </a:lnTo>
                  <a:lnTo>
                    <a:pt x="1021618" y="343309"/>
                  </a:lnTo>
                  <a:lnTo>
                    <a:pt x="1035772" y="387125"/>
                  </a:lnTo>
                  <a:lnTo>
                    <a:pt x="1046112" y="432519"/>
                  </a:lnTo>
                  <a:lnTo>
                    <a:pt x="1052453" y="479308"/>
                  </a:lnTo>
                  <a:lnTo>
                    <a:pt x="1054608" y="527303"/>
                  </a:lnTo>
                  <a:lnTo>
                    <a:pt x="1052453" y="575299"/>
                  </a:lnTo>
                  <a:lnTo>
                    <a:pt x="1046112" y="622088"/>
                  </a:lnTo>
                  <a:lnTo>
                    <a:pt x="1035772" y="667482"/>
                  </a:lnTo>
                  <a:lnTo>
                    <a:pt x="1021618" y="711298"/>
                  </a:lnTo>
                  <a:lnTo>
                    <a:pt x="1003837" y="753347"/>
                  </a:lnTo>
                  <a:lnTo>
                    <a:pt x="982615" y="793445"/>
                  </a:lnTo>
                  <a:lnTo>
                    <a:pt x="958139" y="831404"/>
                  </a:lnTo>
                  <a:lnTo>
                    <a:pt x="930593" y="867039"/>
                  </a:lnTo>
                  <a:lnTo>
                    <a:pt x="900164" y="900164"/>
                  </a:lnTo>
                  <a:lnTo>
                    <a:pt x="867039" y="930593"/>
                  </a:lnTo>
                  <a:lnTo>
                    <a:pt x="831404" y="958139"/>
                  </a:lnTo>
                  <a:lnTo>
                    <a:pt x="793445" y="982615"/>
                  </a:lnTo>
                  <a:lnTo>
                    <a:pt x="753347" y="1003837"/>
                  </a:lnTo>
                  <a:lnTo>
                    <a:pt x="711298" y="1021618"/>
                  </a:lnTo>
                  <a:lnTo>
                    <a:pt x="667482" y="1035772"/>
                  </a:lnTo>
                  <a:lnTo>
                    <a:pt x="622088" y="1046112"/>
                  </a:lnTo>
                  <a:lnTo>
                    <a:pt x="575299" y="1052453"/>
                  </a:lnTo>
                  <a:lnTo>
                    <a:pt x="527304" y="1054608"/>
                  </a:lnTo>
                  <a:lnTo>
                    <a:pt x="479308" y="1052453"/>
                  </a:lnTo>
                  <a:lnTo>
                    <a:pt x="432519" y="1046112"/>
                  </a:lnTo>
                  <a:lnTo>
                    <a:pt x="387125" y="1035772"/>
                  </a:lnTo>
                  <a:lnTo>
                    <a:pt x="343309" y="1021618"/>
                  </a:lnTo>
                  <a:lnTo>
                    <a:pt x="301260" y="1003837"/>
                  </a:lnTo>
                  <a:lnTo>
                    <a:pt x="261162" y="982615"/>
                  </a:lnTo>
                  <a:lnTo>
                    <a:pt x="223203" y="958139"/>
                  </a:lnTo>
                  <a:lnTo>
                    <a:pt x="187568" y="930593"/>
                  </a:lnTo>
                  <a:lnTo>
                    <a:pt x="154443" y="900164"/>
                  </a:lnTo>
                  <a:lnTo>
                    <a:pt x="124014" y="867039"/>
                  </a:lnTo>
                  <a:lnTo>
                    <a:pt x="96468" y="831404"/>
                  </a:lnTo>
                  <a:lnTo>
                    <a:pt x="71992" y="793445"/>
                  </a:lnTo>
                  <a:lnTo>
                    <a:pt x="50770" y="753347"/>
                  </a:lnTo>
                  <a:lnTo>
                    <a:pt x="32989" y="711298"/>
                  </a:lnTo>
                  <a:lnTo>
                    <a:pt x="18835" y="667482"/>
                  </a:lnTo>
                  <a:lnTo>
                    <a:pt x="8495" y="622088"/>
                  </a:lnTo>
                  <a:lnTo>
                    <a:pt x="2154" y="575299"/>
                  </a:lnTo>
                  <a:lnTo>
                    <a:pt x="0" y="527303"/>
                  </a:lnTo>
                  <a:close/>
                </a:path>
              </a:pathLst>
            </a:custGeom>
            <a:ln w="12700">
              <a:solidFill>
                <a:srgbClr val="00B4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650028" y="3268342"/>
            <a:ext cx="1530985" cy="95567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800" b="1" spc="5" dirty="0">
                <a:solidFill>
                  <a:srgbClr val="F99531"/>
                </a:solidFill>
                <a:latin typeface="Arial"/>
                <a:cs typeface="Arial"/>
              </a:rPr>
              <a:t>Legal</a:t>
            </a:r>
            <a:r>
              <a:rPr sz="1800" b="1" spc="-95" dirty="0">
                <a:solidFill>
                  <a:srgbClr val="F99531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99531"/>
                </a:solidFill>
                <a:latin typeface="Arial"/>
                <a:cs typeface="Arial"/>
              </a:rPr>
              <a:t>status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620"/>
              </a:spcBef>
            </a:pPr>
            <a:r>
              <a:rPr sz="1600" spc="110" dirty="0">
                <a:solidFill>
                  <a:srgbClr val="1D2850"/>
                </a:solidFill>
                <a:latin typeface="Tahoma"/>
                <a:cs typeface="Tahoma"/>
              </a:rPr>
              <a:t>No</a:t>
            </a:r>
            <a:r>
              <a:rPr sz="1600" spc="85" dirty="0">
                <a:solidFill>
                  <a:srgbClr val="1D2850"/>
                </a:solidFill>
                <a:latin typeface="Tahoma"/>
                <a:cs typeface="Tahoma"/>
              </a:rPr>
              <a:t>n</a:t>
            </a:r>
            <a:r>
              <a:rPr sz="1600" spc="-70" dirty="0">
                <a:solidFill>
                  <a:srgbClr val="1D2850"/>
                </a:solidFill>
                <a:latin typeface="Tahoma"/>
                <a:cs typeface="Tahoma"/>
              </a:rPr>
              <a:t>-</a:t>
            </a:r>
            <a:r>
              <a:rPr sz="1600" spc="95" dirty="0">
                <a:solidFill>
                  <a:srgbClr val="1D2850"/>
                </a:solidFill>
                <a:latin typeface="Tahoma"/>
                <a:cs typeface="Tahoma"/>
              </a:rPr>
              <a:t>p</a:t>
            </a:r>
            <a:r>
              <a:rPr sz="1600" spc="30" dirty="0">
                <a:solidFill>
                  <a:srgbClr val="1D2850"/>
                </a:solidFill>
                <a:latin typeface="Tahoma"/>
                <a:cs typeface="Tahoma"/>
              </a:rPr>
              <a:t>r</a:t>
            </a:r>
            <a:r>
              <a:rPr sz="1600" spc="90" dirty="0">
                <a:solidFill>
                  <a:srgbClr val="1D2850"/>
                </a:solidFill>
                <a:latin typeface="Tahoma"/>
                <a:cs typeface="Tahoma"/>
              </a:rPr>
              <a:t>o</a:t>
            </a:r>
            <a:r>
              <a:rPr sz="1600" spc="25" dirty="0">
                <a:solidFill>
                  <a:srgbClr val="1D2850"/>
                </a:solidFill>
                <a:latin typeface="Tahoma"/>
                <a:cs typeface="Tahoma"/>
              </a:rPr>
              <a:t>f</a:t>
            </a:r>
            <a:r>
              <a:rPr sz="1600" spc="35" dirty="0">
                <a:solidFill>
                  <a:srgbClr val="1D2850"/>
                </a:solidFill>
                <a:latin typeface="Tahoma"/>
                <a:cs typeface="Tahoma"/>
              </a:rPr>
              <a:t>i</a:t>
            </a:r>
            <a:r>
              <a:rPr sz="1600" spc="-35" dirty="0">
                <a:solidFill>
                  <a:srgbClr val="1D2850"/>
                </a:solidFill>
                <a:latin typeface="Tahoma"/>
                <a:cs typeface="Tahoma"/>
              </a:rPr>
              <a:t>t,</a:t>
            </a:r>
            <a:r>
              <a:rPr sz="1600" spc="-90" dirty="0">
                <a:solidFill>
                  <a:srgbClr val="1D285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1D2850"/>
                </a:solidFill>
                <a:latin typeface="Tahoma"/>
                <a:cs typeface="Tahoma"/>
              </a:rPr>
              <a:t>ER</a:t>
            </a:r>
            <a:r>
              <a:rPr sz="1600" spc="-160" dirty="0">
                <a:solidFill>
                  <a:srgbClr val="1D2850"/>
                </a:solidFill>
                <a:latin typeface="Tahoma"/>
                <a:cs typeface="Tahoma"/>
              </a:rPr>
              <a:t>I</a:t>
            </a:r>
            <a:r>
              <a:rPr sz="1600" spc="30" dirty="0">
                <a:solidFill>
                  <a:srgbClr val="1D2850"/>
                </a:solidFill>
                <a:latin typeface="Tahoma"/>
                <a:cs typeface="Tahoma"/>
              </a:rPr>
              <a:t>C  legal</a:t>
            </a:r>
            <a:r>
              <a:rPr sz="1600" spc="-114" dirty="0">
                <a:solidFill>
                  <a:srgbClr val="1D2850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1D2850"/>
                </a:solidFill>
                <a:latin typeface="Tahoma"/>
                <a:cs typeface="Tahoma"/>
              </a:rPr>
              <a:t>status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0216462" y="2078945"/>
            <a:ext cx="531495" cy="533400"/>
            <a:chOff x="10216462" y="2078945"/>
            <a:chExt cx="531495" cy="533400"/>
          </a:xfrm>
        </p:grpSpPr>
        <p:sp>
          <p:nvSpPr>
            <p:cNvPr id="26" name="object 26"/>
            <p:cNvSpPr/>
            <p:nvPr/>
          </p:nvSpPr>
          <p:spPr>
            <a:xfrm>
              <a:off x="10216452" y="2078951"/>
              <a:ext cx="531495" cy="533400"/>
            </a:xfrm>
            <a:custGeom>
              <a:avLst/>
              <a:gdLst/>
              <a:ahLst/>
              <a:cxnLst/>
              <a:rect l="l" t="t" r="r" b="b"/>
              <a:pathLst>
                <a:path w="531495" h="533400">
                  <a:moveTo>
                    <a:pt x="427164" y="144373"/>
                  </a:moveTo>
                  <a:lnTo>
                    <a:pt x="425208" y="139890"/>
                  </a:lnTo>
                  <a:lnTo>
                    <a:pt x="422236" y="137096"/>
                  </a:lnTo>
                  <a:lnTo>
                    <a:pt x="411403" y="126834"/>
                  </a:lnTo>
                  <a:lnTo>
                    <a:pt x="411403" y="155663"/>
                  </a:lnTo>
                  <a:lnTo>
                    <a:pt x="411302" y="256717"/>
                  </a:lnTo>
                  <a:lnTo>
                    <a:pt x="411314" y="516356"/>
                  </a:lnTo>
                  <a:lnTo>
                    <a:pt x="409448" y="517296"/>
                  </a:lnTo>
                  <a:lnTo>
                    <a:pt x="404774" y="517296"/>
                  </a:lnTo>
                  <a:lnTo>
                    <a:pt x="213588" y="517194"/>
                  </a:lnTo>
                  <a:lnTo>
                    <a:pt x="16979" y="517296"/>
                  </a:lnTo>
                  <a:lnTo>
                    <a:pt x="15862" y="515429"/>
                  </a:lnTo>
                  <a:lnTo>
                    <a:pt x="15862" y="510387"/>
                  </a:lnTo>
                  <a:lnTo>
                    <a:pt x="16129" y="411149"/>
                  </a:lnTo>
                  <a:lnTo>
                    <a:pt x="16675" y="154190"/>
                  </a:lnTo>
                  <a:lnTo>
                    <a:pt x="16802" y="16332"/>
                  </a:lnTo>
                  <a:lnTo>
                    <a:pt x="265226" y="16256"/>
                  </a:lnTo>
                  <a:lnTo>
                    <a:pt x="265404" y="18948"/>
                  </a:lnTo>
                  <a:lnTo>
                    <a:pt x="265684" y="21272"/>
                  </a:lnTo>
                  <a:lnTo>
                    <a:pt x="265684" y="152590"/>
                  </a:lnTo>
                  <a:lnTo>
                    <a:pt x="267373" y="154165"/>
                  </a:lnTo>
                  <a:lnTo>
                    <a:pt x="277723" y="154165"/>
                  </a:lnTo>
                  <a:lnTo>
                    <a:pt x="341020" y="154190"/>
                  </a:lnTo>
                  <a:lnTo>
                    <a:pt x="404317" y="154076"/>
                  </a:lnTo>
                  <a:lnTo>
                    <a:pt x="409905" y="154076"/>
                  </a:lnTo>
                  <a:lnTo>
                    <a:pt x="411403" y="155663"/>
                  </a:lnTo>
                  <a:lnTo>
                    <a:pt x="411403" y="126834"/>
                  </a:lnTo>
                  <a:lnTo>
                    <a:pt x="398526" y="114617"/>
                  </a:lnTo>
                  <a:lnTo>
                    <a:pt x="398526" y="137096"/>
                  </a:lnTo>
                  <a:lnTo>
                    <a:pt x="282384" y="137096"/>
                  </a:lnTo>
                  <a:lnTo>
                    <a:pt x="282384" y="27254"/>
                  </a:lnTo>
                  <a:lnTo>
                    <a:pt x="398526" y="137096"/>
                  </a:lnTo>
                  <a:lnTo>
                    <a:pt x="398526" y="114617"/>
                  </a:lnTo>
                  <a:lnTo>
                    <a:pt x="306412" y="27254"/>
                  </a:lnTo>
                  <a:lnTo>
                    <a:pt x="294868" y="16243"/>
                  </a:lnTo>
                  <a:lnTo>
                    <a:pt x="279958" y="2057"/>
                  </a:lnTo>
                  <a:lnTo>
                    <a:pt x="275196" y="114"/>
                  </a:lnTo>
                  <a:lnTo>
                    <a:pt x="274929" y="0"/>
                  </a:lnTo>
                  <a:lnTo>
                    <a:pt x="267931" y="0"/>
                  </a:lnTo>
                  <a:lnTo>
                    <a:pt x="176441" y="114"/>
                  </a:lnTo>
                  <a:lnTo>
                    <a:pt x="167919" y="114"/>
                  </a:lnTo>
                  <a:lnTo>
                    <a:pt x="17818" y="88"/>
                  </a:lnTo>
                  <a:lnTo>
                    <a:pt x="10083" y="1270"/>
                  </a:lnTo>
                  <a:lnTo>
                    <a:pt x="4508" y="4787"/>
                  </a:lnTo>
                  <a:lnTo>
                    <a:pt x="1130" y="10566"/>
                  </a:lnTo>
                  <a:lnTo>
                    <a:pt x="0" y="18567"/>
                  </a:lnTo>
                  <a:lnTo>
                    <a:pt x="0" y="532130"/>
                  </a:lnTo>
                  <a:lnTo>
                    <a:pt x="939" y="533069"/>
                  </a:lnTo>
                  <a:lnTo>
                    <a:pt x="212890" y="533069"/>
                  </a:lnTo>
                  <a:lnTo>
                    <a:pt x="425589" y="533158"/>
                  </a:lnTo>
                  <a:lnTo>
                    <a:pt x="427075" y="531571"/>
                  </a:lnTo>
                  <a:lnTo>
                    <a:pt x="427075" y="517296"/>
                  </a:lnTo>
                  <a:lnTo>
                    <a:pt x="427164" y="154076"/>
                  </a:lnTo>
                  <a:lnTo>
                    <a:pt x="427164" y="144373"/>
                  </a:lnTo>
                  <a:close/>
                </a:path>
                <a:path w="531495" h="533400">
                  <a:moveTo>
                    <a:pt x="531228" y="172186"/>
                  </a:moveTo>
                  <a:lnTo>
                    <a:pt x="531012" y="123469"/>
                  </a:lnTo>
                  <a:lnTo>
                    <a:pt x="515137" y="93243"/>
                  </a:lnTo>
                  <a:lnTo>
                    <a:pt x="515137" y="176098"/>
                  </a:lnTo>
                  <a:lnTo>
                    <a:pt x="515073" y="208800"/>
                  </a:lnTo>
                  <a:lnTo>
                    <a:pt x="514858" y="239471"/>
                  </a:lnTo>
                  <a:lnTo>
                    <a:pt x="514578" y="396722"/>
                  </a:lnTo>
                  <a:lnTo>
                    <a:pt x="511225" y="396722"/>
                  </a:lnTo>
                  <a:lnTo>
                    <a:pt x="511225" y="413613"/>
                  </a:lnTo>
                  <a:lnTo>
                    <a:pt x="505675" y="432384"/>
                  </a:lnTo>
                  <a:lnTo>
                    <a:pt x="489394" y="487718"/>
                  </a:lnTo>
                  <a:lnTo>
                    <a:pt x="488924" y="487718"/>
                  </a:lnTo>
                  <a:lnTo>
                    <a:pt x="488365" y="487807"/>
                  </a:lnTo>
                  <a:lnTo>
                    <a:pt x="487895" y="487807"/>
                  </a:lnTo>
                  <a:lnTo>
                    <a:pt x="466255" y="413613"/>
                  </a:lnTo>
                  <a:lnTo>
                    <a:pt x="511225" y="413613"/>
                  </a:lnTo>
                  <a:lnTo>
                    <a:pt x="511225" y="396722"/>
                  </a:lnTo>
                  <a:lnTo>
                    <a:pt x="464210" y="396722"/>
                  </a:lnTo>
                  <a:lnTo>
                    <a:pt x="464210" y="172186"/>
                  </a:lnTo>
                  <a:lnTo>
                    <a:pt x="488670" y="172186"/>
                  </a:lnTo>
                  <a:lnTo>
                    <a:pt x="500595" y="172262"/>
                  </a:lnTo>
                  <a:lnTo>
                    <a:pt x="512432" y="172466"/>
                  </a:lnTo>
                  <a:lnTo>
                    <a:pt x="513372" y="172554"/>
                  </a:lnTo>
                  <a:lnTo>
                    <a:pt x="515137" y="176098"/>
                  </a:lnTo>
                  <a:lnTo>
                    <a:pt x="515137" y="93243"/>
                  </a:lnTo>
                  <a:lnTo>
                    <a:pt x="514819" y="93040"/>
                  </a:lnTo>
                  <a:lnTo>
                    <a:pt x="514819" y="128765"/>
                  </a:lnTo>
                  <a:lnTo>
                    <a:pt x="514692" y="146367"/>
                  </a:lnTo>
                  <a:lnTo>
                    <a:pt x="514578" y="155295"/>
                  </a:lnTo>
                  <a:lnTo>
                    <a:pt x="463829" y="155295"/>
                  </a:lnTo>
                  <a:lnTo>
                    <a:pt x="464146" y="146367"/>
                  </a:lnTo>
                  <a:lnTo>
                    <a:pt x="464464" y="135128"/>
                  </a:lnTo>
                  <a:lnTo>
                    <a:pt x="482244" y="100939"/>
                  </a:lnTo>
                  <a:lnTo>
                    <a:pt x="490143" y="100037"/>
                  </a:lnTo>
                  <a:lnTo>
                    <a:pt x="498767" y="101968"/>
                  </a:lnTo>
                  <a:lnTo>
                    <a:pt x="506272" y="106299"/>
                  </a:lnTo>
                  <a:lnTo>
                    <a:pt x="511759" y="112509"/>
                  </a:lnTo>
                  <a:lnTo>
                    <a:pt x="514299" y="120103"/>
                  </a:lnTo>
                  <a:lnTo>
                    <a:pt x="514819" y="128765"/>
                  </a:lnTo>
                  <a:lnTo>
                    <a:pt x="514819" y="93040"/>
                  </a:lnTo>
                  <a:lnTo>
                    <a:pt x="505726" y="87287"/>
                  </a:lnTo>
                  <a:lnTo>
                    <a:pt x="489483" y="84277"/>
                  </a:lnTo>
                  <a:lnTo>
                    <a:pt x="473494" y="87236"/>
                  </a:lnTo>
                  <a:lnTo>
                    <a:pt x="448259" y="123469"/>
                  </a:lnTo>
                  <a:lnTo>
                    <a:pt x="448068" y="172554"/>
                  </a:lnTo>
                  <a:lnTo>
                    <a:pt x="447713" y="285051"/>
                  </a:lnTo>
                  <a:lnTo>
                    <a:pt x="447509" y="333095"/>
                  </a:lnTo>
                  <a:lnTo>
                    <a:pt x="447230" y="381139"/>
                  </a:lnTo>
                  <a:lnTo>
                    <a:pt x="447446" y="393230"/>
                  </a:lnTo>
                  <a:lnTo>
                    <a:pt x="448462" y="405142"/>
                  </a:lnTo>
                  <a:lnTo>
                    <a:pt x="450557" y="416890"/>
                  </a:lnTo>
                  <a:lnTo>
                    <a:pt x="454037" y="428447"/>
                  </a:lnTo>
                  <a:lnTo>
                    <a:pt x="456374" y="434886"/>
                  </a:lnTo>
                  <a:lnTo>
                    <a:pt x="457771" y="441706"/>
                  </a:lnTo>
                  <a:lnTo>
                    <a:pt x="459638" y="448335"/>
                  </a:lnTo>
                  <a:lnTo>
                    <a:pt x="479882" y="518693"/>
                  </a:lnTo>
                  <a:lnTo>
                    <a:pt x="481088" y="522808"/>
                  </a:lnTo>
                  <a:lnTo>
                    <a:pt x="483514" y="526719"/>
                  </a:lnTo>
                  <a:lnTo>
                    <a:pt x="491261" y="524954"/>
                  </a:lnTo>
                  <a:lnTo>
                    <a:pt x="494436" y="521868"/>
                  </a:lnTo>
                  <a:lnTo>
                    <a:pt x="496760" y="519163"/>
                  </a:lnTo>
                  <a:lnTo>
                    <a:pt x="498348" y="517207"/>
                  </a:lnTo>
                  <a:lnTo>
                    <a:pt x="498627" y="514121"/>
                  </a:lnTo>
                  <a:lnTo>
                    <a:pt x="499376" y="511505"/>
                  </a:lnTo>
                  <a:lnTo>
                    <a:pt x="506412" y="487807"/>
                  </a:lnTo>
                  <a:lnTo>
                    <a:pt x="516763" y="453009"/>
                  </a:lnTo>
                  <a:lnTo>
                    <a:pt x="522516" y="433489"/>
                  </a:lnTo>
                  <a:lnTo>
                    <a:pt x="524916" y="425983"/>
                  </a:lnTo>
                  <a:lnTo>
                    <a:pt x="527392" y="418452"/>
                  </a:lnTo>
                  <a:lnTo>
                    <a:pt x="528662" y="413613"/>
                  </a:lnTo>
                  <a:lnTo>
                    <a:pt x="529374" y="410908"/>
                  </a:lnTo>
                  <a:lnTo>
                    <a:pt x="530250" y="403352"/>
                  </a:lnTo>
                  <a:lnTo>
                    <a:pt x="530326" y="396722"/>
                  </a:lnTo>
                  <a:lnTo>
                    <a:pt x="530669" y="368223"/>
                  </a:lnTo>
                  <a:lnTo>
                    <a:pt x="530669" y="285051"/>
                  </a:lnTo>
                  <a:lnTo>
                    <a:pt x="530631" y="262890"/>
                  </a:lnTo>
                  <a:lnTo>
                    <a:pt x="530910" y="262890"/>
                  </a:lnTo>
                  <a:lnTo>
                    <a:pt x="531190" y="263080"/>
                  </a:lnTo>
                  <a:lnTo>
                    <a:pt x="531190" y="262890"/>
                  </a:lnTo>
                  <a:lnTo>
                    <a:pt x="531228" y="172186"/>
                  </a:lnTo>
                  <a:close/>
                </a:path>
              </a:pathLst>
            </a:custGeom>
            <a:solidFill>
              <a:srgbClr val="00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45464" y="2107970"/>
              <a:ext cx="254045" cy="2674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271125" y="2302649"/>
              <a:ext cx="317500" cy="254635"/>
            </a:xfrm>
            <a:custGeom>
              <a:avLst/>
              <a:gdLst/>
              <a:ahLst/>
              <a:cxnLst/>
              <a:rect l="l" t="t" r="r" b="b"/>
              <a:pathLst>
                <a:path w="317500" h="254635">
                  <a:moveTo>
                    <a:pt x="125945" y="12788"/>
                  </a:moveTo>
                  <a:lnTo>
                    <a:pt x="124269" y="1130"/>
                  </a:lnTo>
                  <a:lnTo>
                    <a:pt x="120256" y="0"/>
                  </a:lnTo>
                  <a:lnTo>
                    <a:pt x="64185" y="0"/>
                  </a:lnTo>
                  <a:lnTo>
                    <a:pt x="6908" y="0"/>
                  </a:lnTo>
                  <a:lnTo>
                    <a:pt x="3644" y="2616"/>
                  </a:lnTo>
                  <a:lnTo>
                    <a:pt x="2984" y="13169"/>
                  </a:lnTo>
                  <a:lnTo>
                    <a:pt x="6718" y="16433"/>
                  </a:lnTo>
                  <a:lnTo>
                    <a:pt x="122402" y="16332"/>
                  </a:lnTo>
                  <a:lnTo>
                    <a:pt x="125945" y="12788"/>
                  </a:lnTo>
                  <a:close/>
                </a:path>
                <a:path w="317500" h="254635">
                  <a:moveTo>
                    <a:pt x="169202" y="61620"/>
                  </a:moveTo>
                  <a:lnTo>
                    <a:pt x="167424" y="61620"/>
                  </a:lnTo>
                  <a:lnTo>
                    <a:pt x="167424" y="59080"/>
                  </a:lnTo>
                  <a:lnTo>
                    <a:pt x="5232" y="59080"/>
                  </a:lnTo>
                  <a:lnTo>
                    <a:pt x="5232" y="61620"/>
                  </a:lnTo>
                  <a:lnTo>
                    <a:pt x="3619" y="61620"/>
                  </a:lnTo>
                  <a:lnTo>
                    <a:pt x="3619" y="62890"/>
                  </a:lnTo>
                  <a:lnTo>
                    <a:pt x="3390" y="62890"/>
                  </a:lnTo>
                  <a:lnTo>
                    <a:pt x="3390" y="71780"/>
                  </a:lnTo>
                  <a:lnTo>
                    <a:pt x="4267" y="71780"/>
                  </a:lnTo>
                  <a:lnTo>
                    <a:pt x="4267" y="74320"/>
                  </a:lnTo>
                  <a:lnTo>
                    <a:pt x="7594" y="74320"/>
                  </a:lnTo>
                  <a:lnTo>
                    <a:pt x="7594" y="75590"/>
                  </a:lnTo>
                  <a:lnTo>
                    <a:pt x="164477" y="75590"/>
                  </a:lnTo>
                  <a:lnTo>
                    <a:pt x="164477" y="74320"/>
                  </a:lnTo>
                  <a:lnTo>
                    <a:pt x="167690" y="74320"/>
                  </a:lnTo>
                  <a:lnTo>
                    <a:pt x="167690" y="71780"/>
                  </a:lnTo>
                  <a:lnTo>
                    <a:pt x="169138" y="71780"/>
                  </a:lnTo>
                  <a:lnTo>
                    <a:pt x="169138" y="62890"/>
                  </a:lnTo>
                  <a:lnTo>
                    <a:pt x="169202" y="61620"/>
                  </a:lnTo>
                  <a:close/>
                </a:path>
                <a:path w="317500" h="254635">
                  <a:moveTo>
                    <a:pt x="315417" y="62725"/>
                  </a:moveTo>
                  <a:lnTo>
                    <a:pt x="311302" y="59080"/>
                  </a:lnTo>
                  <a:lnTo>
                    <a:pt x="272402" y="59080"/>
                  </a:lnTo>
                  <a:lnTo>
                    <a:pt x="233413" y="59080"/>
                  </a:lnTo>
                  <a:lnTo>
                    <a:pt x="230149" y="61887"/>
                  </a:lnTo>
                  <a:lnTo>
                    <a:pt x="230708" y="72898"/>
                  </a:lnTo>
                  <a:lnTo>
                    <a:pt x="234162" y="75133"/>
                  </a:lnTo>
                  <a:lnTo>
                    <a:pt x="311683" y="75133"/>
                  </a:lnTo>
                  <a:lnTo>
                    <a:pt x="315315" y="71869"/>
                  </a:lnTo>
                  <a:lnTo>
                    <a:pt x="315417" y="62725"/>
                  </a:lnTo>
                  <a:close/>
                </a:path>
                <a:path w="317500" h="254635">
                  <a:moveTo>
                    <a:pt x="315874" y="2527"/>
                  </a:moveTo>
                  <a:lnTo>
                    <a:pt x="312521" y="12"/>
                  </a:lnTo>
                  <a:lnTo>
                    <a:pt x="266712" y="12"/>
                  </a:lnTo>
                  <a:lnTo>
                    <a:pt x="220726" y="101"/>
                  </a:lnTo>
                  <a:lnTo>
                    <a:pt x="216801" y="2159"/>
                  </a:lnTo>
                  <a:lnTo>
                    <a:pt x="216623" y="13538"/>
                  </a:lnTo>
                  <a:lnTo>
                    <a:pt x="220446" y="15875"/>
                  </a:lnTo>
                  <a:lnTo>
                    <a:pt x="226606" y="16624"/>
                  </a:lnTo>
                  <a:lnTo>
                    <a:pt x="312420" y="16522"/>
                  </a:lnTo>
                  <a:lnTo>
                    <a:pt x="315874" y="13728"/>
                  </a:lnTo>
                  <a:lnTo>
                    <a:pt x="315874" y="2527"/>
                  </a:lnTo>
                  <a:close/>
                </a:path>
                <a:path w="317500" h="254635">
                  <a:moveTo>
                    <a:pt x="316522" y="243484"/>
                  </a:moveTo>
                  <a:lnTo>
                    <a:pt x="313448" y="240220"/>
                  </a:lnTo>
                  <a:lnTo>
                    <a:pt x="309524" y="237134"/>
                  </a:lnTo>
                  <a:lnTo>
                    <a:pt x="306539" y="237705"/>
                  </a:lnTo>
                  <a:lnTo>
                    <a:pt x="8864" y="237604"/>
                  </a:lnTo>
                  <a:lnTo>
                    <a:pt x="2514" y="239280"/>
                  </a:lnTo>
                  <a:lnTo>
                    <a:pt x="0" y="242735"/>
                  </a:lnTo>
                  <a:lnTo>
                    <a:pt x="2146" y="249364"/>
                  </a:lnTo>
                  <a:lnTo>
                    <a:pt x="9144" y="254406"/>
                  </a:lnTo>
                  <a:lnTo>
                    <a:pt x="11569" y="253746"/>
                  </a:lnTo>
                  <a:lnTo>
                    <a:pt x="158216" y="253746"/>
                  </a:lnTo>
                  <a:lnTo>
                    <a:pt x="306451" y="253746"/>
                  </a:lnTo>
                  <a:lnTo>
                    <a:pt x="309067" y="254406"/>
                  </a:lnTo>
                  <a:lnTo>
                    <a:pt x="312978" y="251510"/>
                  </a:lnTo>
                  <a:lnTo>
                    <a:pt x="316344" y="248615"/>
                  </a:lnTo>
                  <a:lnTo>
                    <a:pt x="316522" y="243484"/>
                  </a:lnTo>
                  <a:close/>
                </a:path>
                <a:path w="317500" h="254635">
                  <a:moveTo>
                    <a:pt x="316814" y="126085"/>
                  </a:moveTo>
                  <a:lnTo>
                    <a:pt x="315226" y="122262"/>
                  </a:lnTo>
                  <a:lnTo>
                    <a:pt x="311404" y="118999"/>
                  </a:lnTo>
                  <a:lnTo>
                    <a:pt x="158965" y="118999"/>
                  </a:lnTo>
                  <a:lnTo>
                    <a:pt x="4673" y="118999"/>
                  </a:lnTo>
                  <a:lnTo>
                    <a:pt x="1308" y="121043"/>
                  </a:lnTo>
                  <a:lnTo>
                    <a:pt x="660" y="131686"/>
                  </a:lnTo>
                  <a:lnTo>
                    <a:pt x="3822" y="134670"/>
                  </a:lnTo>
                  <a:lnTo>
                    <a:pt x="11099" y="135140"/>
                  </a:lnTo>
                  <a:lnTo>
                    <a:pt x="305803" y="135039"/>
                  </a:lnTo>
                  <a:lnTo>
                    <a:pt x="308508" y="135610"/>
                  </a:lnTo>
                  <a:lnTo>
                    <a:pt x="312801" y="133273"/>
                  </a:lnTo>
                  <a:lnTo>
                    <a:pt x="315874" y="130937"/>
                  </a:lnTo>
                  <a:lnTo>
                    <a:pt x="316814" y="126085"/>
                  </a:lnTo>
                  <a:close/>
                </a:path>
                <a:path w="317500" h="254635">
                  <a:moveTo>
                    <a:pt x="316903" y="191693"/>
                  </a:moveTo>
                  <a:lnTo>
                    <a:pt x="316623" y="180213"/>
                  </a:lnTo>
                  <a:lnTo>
                    <a:pt x="312521" y="177698"/>
                  </a:lnTo>
                  <a:lnTo>
                    <a:pt x="11201" y="177698"/>
                  </a:lnTo>
                  <a:lnTo>
                    <a:pt x="8305" y="177228"/>
                  </a:lnTo>
                  <a:lnTo>
                    <a:pt x="4381" y="180403"/>
                  </a:lnTo>
                  <a:lnTo>
                    <a:pt x="1308" y="183578"/>
                  </a:lnTo>
                  <a:lnTo>
                    <a:pt x="1587" y="188709"/>
                  </a:lnTo>
                  <a:lnTo>
                    <a:pt x="4851" y="191693"/>
                  </a:lnTo>
                  <a:lnTo>
                    <a:pt x="8864" y="194589"/>
                  </a:lnTo>
                  <a:lnTo>
                    <a:pt x="11760" y="193929"/>
                  </a:lnTo>
                  <a:lnTo>
                    <a:pt x="158775" y="193929"/>
                  </a:lnTo>
                  <a:lnTo>
                    <a:pt x="313169" y="193929"/>
                  </a:lnTo>
                  <a:lnTo>
                    <a:pt x="316903" y="191693"/>
                  </a:lnTo>
                  <a:close/>
                </a:path>
              </a:pathLst>
            </a:custGeom>
            <a:solidFill>
              <a:srgbClr val="00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17884" y="1195369"/>
            <a:ext cx="709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10B4BC"/>
                </a:solidFill>
                <a:latin typeface="Tahoma"/>
                <a:cs typeface="Tahoma"/>
              </a:rPr>
              <a:t>The</a:t>
            </a:r>
            <a:r>
              <a:rPr sz="1800" spc="-95" dirty="0">
                <a:solidFill>
                  <a:srgbClr val="10B4BC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0B4BC"/>
                </a:solidFill>
                <a:latin typeface="Tahoma"/>
                <a:cs typeface="Tahoma"/>
              </a:rPr>
              <a:t>European</a:t>
            </a:r>
            <a:r>
              <a:rPr sz="1800" spc="-90" dirty="0">
                <a:solidFill>
                  <a:srgbClr val="10B4BC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10B4BC"/>
                </a:solidFill>
                <a:latin typeface="Tahoma"/>
                <a:cs typeface="Tahoma"/>
              </a:rPr>
              <a:t>Research</a:t>
            </a:r>
            <a:r>
              <a:rPr sz="1800" spc="-75" dirty="0">
                <a:solidFill>
                  <a:srgbClr val="10B4BC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10B4BC"/>
                </a:solidFill>
                <a:latin typeface="Tahoma"/>
                <a:cs typeface="Tahoma"/>
              </a:rPr>
              <a:t>Infrastructure</a:t>
            </a:r>
            <a:r>
              <a:rPr sz="1800" spc="-80" dirty="0">
                <a:solidFill>
                  <a:srgbClr val="10B4BC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0B4BC"/>
                </a:solidFill>
                <a:latin typeface="Tahoma"/>
                <a:cs typeface="Tahoma"/>
              </a:rPr>
              <a:t>for</a:t>
            </a:r>
            <a:r>
              <a:rPr sz="1800" spc="-90" dirty="0">
                <a:solidFill>
                  <a:srgbClr val="10B4BC"/>
                </a:solidFill>
                <a:latin typeface="Tahoma"/>
                <a:cs typeface="Tahoma"/>
              </a:rPr>
              <a:t> </a:t>
            </a:r>
            <a:r>
              <a:rPr sz="1800" b="1" spc="45" dirty="0">
                <a:solidFill>
                  <a:srgbClr val="10B4BC"/>
                </a:solidFill>
                <a:latin typeface="Arial"/>
                <a:cs typeface="Arial"/>
              </a:rPr>
              <a:t>Translational</a:t>
            </a:r>
            <a:r>
              <a:rPr sz="1800" b="1" spc="-60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10B4BC"/>
                </a:solidFill>
                <a:latin typeface="Arial"/>
                <a:cs typeface="Arial"/>
              </a:rPr>
              <a:t>Medicine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95145" y="248409"/>
            <a:ext cx="2464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65" dirty="0">
                <a:solidFill>
                  <a:srgbClr val="1D2850"/>
                </a:solidFill>
                <a:latin typeface="Arial"/>
                <a:cs typeface="Arial"/>
              </a:rPr>
              <a:t>Who</a:t>
            </a:r>
            <a:r>
              <a:rPr sz="2800" b="1" spc="-75" dirty="0">
                <a:solidFill>
                  <a:srgbClr val="1D2850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1D2850"/>
                </a:solidFill>
                <a:latin typeface="Arial"/>
                <a:cs typeface="Arial"/>
              </a:rPr>
              <a:t>is</a:t>
            </a:r>
            <a:r>
              <a:rPr sz="2800" b="1" spc="-90" dirty="0">
                <a:solidFill>
                  <a:srgbClr val="1D2850"/>
                </a:solidFill>
                <a:latin typeface="Arial"/>
                <a:cs typeface="Arial"/>
              </a:rPr>
              <a:t> </a:t>
            </a:r>
            <a:r>
              <a:rPr sz="2800" b="1" spc="-180" dirty="0">
                <a:solidFill>
                  <a:srgbClr val="1D2850"/>
                </a:solidFill>
                <a:latin typeface="Arial"/>
                <a:cs typeface="Arial"/>
              </a:rPr>
              <a:t>EATRIS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001515" y="660991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Arial MT"/>
                <a:cs typeface="Arial MT"/>
              </a:rPr>
              <a:t>2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48900" y="25907"/>
            <a:ext cx="1629155" cy="813815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480822" y="931925"/>
            <a:ext cx="755015" cy="0"/>
          </a:xfrm>
          <a:custGeom>
            <a:avLst/>
            <a:gdLst/>
            <a:ahLst/>
            <a:cxnLst/>
            <a:rect l="l" t="t" r="r" b="b"/>
            <a:pathLst>
              <a:path w="755015">
                <a:moveTo>
                  <a:pt x="0" y="0"/>
                </a:moveTo>
                <a:lnTo>
                  <a:pt x="754418" y="0"/>
                </a:lnTo>
              </a:path>
            </a:pathLst>
          </a:custGeom>
          <a:ln w="25400">
            <a:solidFill>
              <a:srgbClr val="00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59917" y="5734948"/>
            <a:ext cx="8963025" cy="735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400"/>
              </a:lnSpc>
              <a:spcBef>
                <a:spcPts val="100"/>
              </a:spcBef>
            </a:pPr>
            <a:r>
              <a:rPr sz="1800" i="1" spc="-70" dirty="0">
                <a:solidFill>
                  <a:srgbClr val="10B4BC"/>
                </a:solidFill>
                <a:latin typeface="Trebuchet MS"/>
                <a:cs typeface="Trebuchet MS"/>
              </a:rPr>
              <a:t>EATRIS</a:t>
            </a:r>
            <a:r>
              <a:rPr sz="1800" i="1" spc="-75" dirty="0">
                <a:solidFill>
                  <a:srgbClr val="10B4BC"/>
                </a:solidFill>
                <a:latin typeface="Trebuchet MS"/>
                <a:cs typeface="Trebuchet MS"/>
              </a:rPr>
              <a:t> </a:t>
            </a:r>
            <a:r>
              <a:rPr sz="1800" i="1" spc="-55" dirty="0">
                <a:solidFill>
                  <a:srgbClr val="10B4BC"/>
                </a:solidFill>
                <a:latin typeface="Trebuchet MS"/>
                <a:cs typeface="Trebuchet MS"/>
              </a:rPr>
              <a:t>strives</a:t>
            </a:r>
            <a:r>
              <a:rPr sz="1800" i="1" spc="-45" dirty="0">
                <a:solidFill>
                  <a:srgbClr val="10B4BC"/>
                </a:solidFill>
                <a:latin typeface="Trebuchet MS"/>
                <a:cs typeface="Trebuchet MS"/>
              </a:rPr>
              <a:t> </a:t>
            </a:r>
            <a:r>
              <a:rPr sz="1800" i="1" spc="-55" dirty="0">
                <a:solidFill>
                  <a:srgbClr val="10B4BC"/>
                </a:solidFill>
                <a:latin typeface="Trebuchet MS"/>
                <a:cs typeface="Trebuchet MS"/>
              </a:rPr>
              <a:t>for</a:t>
            </a:r>
            <a:r>
              <a:rPr sz="1800" i="1" spc="-75" dirty="0">
                <a:solidFill>
                  <a:srgbClr val="10B4BC"/>
                </a:solidFill>
                <a:latin typeface="Trebuchet MS"/>
                <a:cs typeface="Trebuchet MS"/>
              </a:rPr>
              <a:t> </a:t>
            </a:r>
            <a:r>
              <a:rPr sz="1800" i="1" spc="70" dirty="0">
                <a:solidFill>
                  <a:srgbClr val="10B4BC"/>
                </a:solidFill>
                <a:latin typeface="Trebuchet MS"/>
                <a:cs typeface="Trebuchet MS"/>
              </a:rPr>
              <a:t>a</a:t>
            </a:r>
            <a:r>
              <a:rPr sz="1800" i="1" spc="-80" dirty="0">
                <a:solidFill>
                  <a:srgbClr val="10B4BC"/>
                </a:solidFill>
                <a:latin typeface="Trebuchet MS"/>
                <a:cs typeface="Trebuchet MS"/>
              </a:rPr>
              <a:t> </a:t>
            </a:r>
            <a:r>
              <a:rPr sz="1800" i="1" spc="-50" dirty="0">
                <a:solidFill>
                  <a:srgbClr val="10B4BC"/>
                </a:solidFill>
                <a:latin typeface="Trebuchet MS"/>
                <a:cs typeface="Trebuchet MS"/>
              </a:rPr>
              <a:t>healthier</a:t>
            </a:r>
            <a:r>
              <a:rPr sz="1800" i="1" spc="-85" dirty="0">
                <a:solidFill>
                  <a:srgbClr val="10B4BC"/>
                </a:solidFill>
                <a:latin typeface="Trebuchet MS"/>
                <a:cs typeface="Trebuchet MS"/>
              </a:rPr>
              <a:t> </a:t>
            </a:r>
            <a:r>
              <a:rPr sz="1800" i="1" spc="-70" dirty="0">
                <a:solidFill>
                  <a:srgbClr val="10B4BC"/>
                </a:solidFill>
                <a:latin typeface="Trebuchet MS"/>
                <a:cs typeface="Trebuchet MS"/>
              </a:rPr>
              <a:t>future</a:t>
            </a:r>
            <a:r>
              <a:rPr sz="1800" i="1" spc="-85" dirty="0">
                <a:solidFill>
                  <a:srgbClr val="10B4BC"/>
                </a:solidFill>
                <a:latin typeface="Trebuchet MS"/>
                <a:cs typeface="Trebuchet MS"/>
              </a:rPr>
              <a:t> </a:t>
            </a:r>
            <a:r>
              <a:rPr sz="1800" i="1" spc="-30" dirty="0">
                <a:solidFill>
                  <a:srgbClr val="10B4BC"/>
                </a:solidFill>
                <a:latin typeface="Trebuchet MS"/>
                <a:cs typeface="Trebuchet MS"/>
              </a:rPr>
              <a:t>by</a:t>
            </a:r>
            <a:r>
              <a:rPr sz="1800" i="1" spc="-70" dirty="0">
                <a:solidFill>
                  <a:srgbClr val="10B4BC"/>
                </a:solidFill>
                <a:latin typeface="Trebuchet MS"/>
                <a:cs typeface="Trebuchet MS"/>
              </a:rPr>
              <a:t> </a:t>
            </a:r>
            <a:r>
              <a:rPr sz="1800" i="1" spc="-20" dirty="0">
                <a:solidFill>
                  <a:srgbClr val="10B4BC"/>
                </a:solidFill>
                <a:latin typeface="Trebuchet MS"/>
                <a:cs typeface="Trebuchet MS"/>
              </a:rPr>
              <a:t>transforming</a:t>
            </a:r>
            <a:r>
              <a:rPr sz="1800" i="1" spc="-75" dirty="0">
                <a:solidFill>
                  <a:srgbClr val="10B4BC"/>
                </a:solidFill>
                <a:latin typeface="Trebuchet MS"/>
                <a:cs typeface="Trebuchet MS"/>
              </a:rPr>
              <a:t> </a:t>
            </a:r>
            <a:r>
              <a:rPr sz="1800" i="1" spc="-65" dirty="0">
                <a:solidFill>
                  <a:srgbClr val="10B4BC"/>
                </a:solidFill>
                <a:latin typeface="Trebuchet MS"/>
                <a:cs typeface="Trebuchet MS"/>
              </a:rPr>
              <a:t>scientific</a:t>
            </a:r>
            <a:r>
              <a:rPr sz="1800" i="1" spc="-60" dirty="0">
                <a:solidFill>
                  <a:srgbClr val="10B4BC"/>
                </a:solidFill>
                <a:latin typeface="Trebuchet MS"/>
                <a:cs typeface="Trebuchet MS"/>
              </a:rPr>
              <a:t> </a:t>
            </a:r>
            <a:r>
              <a:rPr sz="1800" i="1" spc="-15" dirty="0">
                <a:solidFill>
                  <a:srgbClr val="10B4BC"/>
                </a:solidFill>
                <a:latin typeface="Trebuchet MS"/>
                <a:cs typeface="Trebuchet MS"/>
              </a:rPr>
              <a:t>breakthroughs</a:t>
            </a:r>
            <a:r>
              <a:rPr sz="1800" i="1" spc="-100" dirty="0">
                <a:solidFill>
                  <a:srgbClr val="10B4BC"/>
                </a:solidFill>
                <a:latin typeface="Trebuchet MS"/>
                <a:cs typeface="Trebuchet MS"/>
              </a:rPr>
              <a:t> </a:t>
            </a:r>
            <a:r>
              <a:rPr sz="1800" i="1" spc="-45" dirty="0">
                <a:solidFill>
                  <a:srgbClr val="10B4BC"/>
                </a:solidFill>
                <a:latin typeface="Trebuchet MS"/>
                <a:cs typeface="Trebuchet MS"/>
              </a:rPr>
              <a:t>into</a:t>
            </a:r>
            <a:r>
              <a:rPr sz="1800" i="1" spc="-70" dirty="0">
                <a:solidFill>
                  <a:srgbClr val="10B4BC"/>
                </a:solidFill>
                <a:latin typeface="Trebuchet MS"/>
                <a:cs typeface="Trebuchet MS"/>
              </a:rPr>
              <a:t> </a:t>
            </a:r>
            <a:r>
              <a:rPr sz="1800" i="1" spc="-20" dirty="0">
                <a:solidFill>
                  <a:srgbClr val="10B4BC"/>
                </a:solidFill>
                <a:latin typeface="Trebuchet MS"/>
                <a:cs typeface="Trebuchet MS"/>
              </a:rPr>
              <a:t>medical </a:t>
            </a:r>
            <a:r>
              <a:rPr sz="1800" i="1" spc="-530" dirty="0">
                <a:solidFill>
                  <a:srgbClr val="10B4BC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10B4BC"/>
                </a:solidFill>
                <a:latin typeface="Trebuchet MS"/>
                <a:cs typeface="Trebuchet MS"/>
              </a:rPr>
              <a:t>advancements</a:t>
            </a:r>
            <a:r>
              <a:rPr sz="1800" i="1" spc="-110" dirty="0">
                <a:solidFill>
                  <a:srgbClr val="10B4BC"/>
                </a:solidFill>
                <a:latin typeface="Trebuchet MS"/>
                <a:cs typeface="Trebuchet MS"/>
              </a:rPr>
              <a:t> </a:t>
            </a:r>
            <a:r>
              <a:rPr sz="1800" i="1" spc="-55" dirty="0">
                <a:solidFill>
                  <a:srgbClr val="10B4BC"/>
                </a:solidFill>
                <a:latin typeface="Trebuchet MS"/>
                <a:cs typeface="Trebuchet MS"/>
              </a:rPr>
              <a:t>for</a:t>
            </a:r>
            <a:r>
              <a:rPr sz="1800" i="1" spc="-80" dirty="0">
                <a:solidFill>
                  <a:srgbClr val="10B4BC"/>
                </a:solidFill>
                <a:latin typeface="Trebuchet MS"/>
                <a:cs typeface="Trebuchet MS"/>
              </a:rPr>
              <a:t> </a:t>
            </a:r>
            <a:r>
              <a:rPr sz="1800" i="1" spc="-40" dirty="0">
                <a:solidFill>
                  <a:srgbClr val="10B4BC"/>
                </a:solidFill>
                <a:latin typeface="Trebuchet MS"/>
                <a:cs typeface="Trebuchet MS"/>
              </a:rPr>
              <a:t>patients</a:t>
            </a:r>
            <a:r>
              <a:rPr sz="1800" i="1" spc="-90" dirty="0">
                <a:solidFill>
                  <a:srgbClr val="10B4BC"/>
                </a:solidFill>
                <a:latin typeface="Trebuchet MS"/>
                <a:cs typeface="Trebuchet MS"/>
              </a:rPr>
              <a:t> </a:t>
            </a:r>
            <a:r>
              <a:rPr sz="1800" i="1" spc="50" dirty="0">
                <a:solidFill>
                  <a:srgbClr val="10B4BC"/>
                </a:solidFill>
                <a:latin typeface="Trebuchet MS"/>
                <a:cs typeface="Trebuchet MS"/>
              </a:rPr>
              <a:t>and</a:t>
            </a:r>
            <a:r>
              <a:rPr sz="1800" i="1" spc="-95" dirty="0">
                <a:solidFill>
                  <a:srgbClr val="10B4BC"/>
                </a:solidFill>
                <a:latin typeface="Trebuchet MS"/>
                <a:cs typeface="Trebuchet MS"/>
              </a:rPr>
              <a:t> </a:t>
            </a:r>
            <a:r>
              <a:rPr sz="1800" i="1" spc="-50" dirty="0">
                <a:solidFill>
                  <a:srgbClr val="10B4BC"/>
                </a:solidFill>
                <a:latin typeface="Trebuchet MS"/>
                <a:cs typeface="Trebuchet MS"/>
              </a:rPr>
              <a:t>society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00933" y="656672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Arial MT"/>
                <a:cs typeface="Arial MT"/>
              </a:rPr>
              <a:t>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00" marR="508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Using</a:t>
            </a:r>
            <a:r>
              <a:rPr spc="-135" dirty="0"/>
              <a:t> </a:t>
            </a:r>
            <a:r>
              <a:rPr spc="130" dirty="0"/>
              <a:t>our</a:t>
            </a:r>
            <a:r>
              <a:rPr spc="-140" dirty="0"/>
              <a:t> </a:t>
            </a:r>
            <a:r>
              <a:rPr spc="65" dirty="0"/>
              <a:t>capacities</a:t>
            </a:r>
            <a:r>
              <a:rPr spc="-114" dirty="0"/>
              <a:t> </a:t>
            </a:r>
            <a:r>
              <a:rPr spc="114" dirty="0"/>
              <a:t>and</a:t>
            </a:r>
            <a:r>
              <a:rPr spc="-135" dirty="0"/>
              <a:t> </a:t>
            </a:r>
            <a:r>
              <a:rPr spc="75" dirty="0"/>
              <a:t>expertise</a:t>
            </a:r>
            <a:r>
              <a:rPr spc="-110" dirty="0"/>
              <a:t> </a:t>
            </a:r>
            <a:r>
              <a:rPr spc="85" dirty="0"/>
              <a:t>we </a:t>
            </a:r>
            <a:r>
              <a:rPr spc="-735" dirty="0"/>
              <a:t> </a:t>
            </a:r>
            <a:r>
              <a:rPr spc="114" dirty="0"/>
              <a:t>support</a:t>
            </a:r>
          </a:p>
          <a:p>
            <a:pPr marL="4724400" indent="-342900">
              <a:lnSpc>
                <a:spcPct val="100000"/>
              </a:lnSpc>
              <a:buFont typeface="Wingdings"/>
              <a:buChar char=""/>
              <a:tabLst>
                <a:tab pos="4725035" algn="l"/>
              </a:tabLst>
            </a:pPr>
            <a:r>
              <a:rPr spc="65" dirty="0">
                <a:solidFill>
                  <a:srgbClr val="1E2850"/>
                </a:solidFill>
              </a:rPr>
              <a:t>academia,</a:t>
            </a:r>
          </a:p>
          <a:p>
            <a:pPr marL="4724400" indent="-342900">
              <a:lnSpc>
                <a:spcPct val="100000"/>
              </a:lnSpc>
              <a:buFont typeface="Wingdings"/>
              <a:buChar char=""/>
              <a:tabLst>
                <a:tab pos="4725035" algn="l"/>
              </a:tabLst>
            </a:pPr>
            <a:r>
              <a:rPr spc="50" dirty="0">
                <a:solidFill>
                  <a:srgbClr val="1E2850"/>
                </a:solidFill>
              </a:rPr>
              <a:t>industry,</a:t>
            </a:r>
          </a:p>
          <a:p>
            <a:pPr marL="4724400" indent="-342900">
              <a:lnSpc>
                <a:spcPct val="100000"/>
              </a:lnSpc>
              <a:buFont typeface="Wingdings"/>
              <a:buChar char=""/>
              <a:tabLst>
                <a:tab pos="4725035" algn="l"/>
              </a:tabLst>
            </a:pPr>
            <a:r>
              <a:rPr b="1" spc="95" dirty="0">
                <a:solidFill>
                  <a:srgbClr val="1E2850"/>
                </a:solidFill>
                <a:latin typeface="Arial"/>
                <a:cs typeface="Arial"/>
              </a:rPr>
              <a:t>patients</a:t>
            </a:r>
          </a:p>
          <a:p>
            <a:pPr marL="4724400" indent="-342900">
              <a:lnSpc>
                <a:spcPct val="100000"/>
              </a:lnSpc>
              <a:buFont typeface="Wingdings"/>
              <a:buChar char=""/>
              <a:tabLst>
                <a:tab pos="4725035" algn="l"/>
              </a:tabLst>
            </a:pPr>
            <a:r>
              <a:rPr spc="75" dirty="0">
                <a:solidFill>
                  <a:srgbClr val="1E2850"/>
                </a:solidFill>
              </a:rPr>
              <a:t>policy</a:t>
            </a:r>
            <a:r>
              <a:rPr spc="-155" dirty="0">
                <a:solidFill>
                  <a:srgbClr val="1E2850"/>
                </a:solidFill>
              </a:rPr>
              <a:t> </a:t>
            </a:r>
            <a:r>
              <a:rPr spc="90" dirty="0">
                <a:solidFill>
                  <a:srgbClr val="1E2850"/>
                </a:solidFill>
              </a:rPr>
              <a:t>makers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0215" y="234417"/>
            <a:ext cx="2167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10" dirty="0">
                <a:solidFill>
                  <a:srgbClr val="1D2850"/>
                </a:solidFill>
                <a:latin typeface="Arial"/>
                <a:cs typeface="Arial"/>
              </a:rPr>
              <a:t>Our</a:t>
            </a:r>
            <a:r>
              <a:rPr sz="2800" b="1" spc="-100" dirty="0">
                <a:solidFill>
                  <a:srgbClr val="1D2850"/>
                </a:solidFill>
                <a:latin typeface="Arial"/>
                <a:cs typeface="Arial"/>
              </a:rPr>
              <a:t> </a:t>
            </a:r>
            <a:r>
              <a:rPr sz="2800" b="1" spc="25" dirty="0">
                <a:solidFill>
                  <a:srgbClr val="1D2850"/>
                </a:solidFill>
                <a:latin typeface="Arial"/>
                <a:cs typeface="Arial"/>
              </a:rPr>
              <a:t>mission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8900" y="25907"/>
            <a:ext cx="1629155" cy="81381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80822" y="931925"/>
            <a:ext cx="755015" cy="0"/>
          </a:xfrm>
          <a:custGeom>
            <a:avLst/>
            <a:gdLst/>
            <a:ahLst/>
            <a:cxnLst/>
            <a:rect l="l" t="t" r="r" b="b"/>
            <a:pathLst>
              <a:path w="755015">
                <a:moveTo>
                  <a:pt x="0" y="0"/>
                </a:moveTo>
                <a:lnTo>
                  <a:pt x="754418" y="0"/>
                </a:lnTo>
              </a:path>
            </a:pathLst>
          </a:custGeom>
          <a:ln w="25400">
            <a:solidFill>
              <a:srgbClr val="00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638" y="2027238"/>
            <a:ext cx="4156824" cy="403338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97439" y="2923481"/>
            <a:ext cx="660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 MT"/>
                <a:cs typeface="Arial MT"/>
              </a:rPr>
              <a:t>Industry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2075" y="3938410"/>
            <a:ext cx="88709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Regulators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8047" y="3938410"/>
            <a:ext cx="8178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Academia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92170" y="5495752"/>
            <a:ext cx="7886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Clinicians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8875" y="5462765"/>
            <a:ext cx="6711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Pa</a:t>
            </a:r>
            <a:r>
              <a:rPr sz="1400" spc="5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5" dirty="0">
                <a:latin typeface="Arial MT"/>
                <a:cs typeface="Arial MT"/>
              </a:rPr>
              <a:t>en</a:t>
            </a:r>
            <a:r>
              <a:rPr sz="1400" spc="5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s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10967" y="3707891"/>
            <a:ext cx="667511" cy="8762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30213" y="1228120"/>
            <a:ext cx="11090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solidFill>
                  <a:srgbClr val="10B4BC"/>
                </a:solidFill>
                <a:latin typeface="Arial"/>
                <a:cs typeface="Arial"/>
              </a:rPr>
              <a:t>To</a:t>
            </a:r>
            <a:r>
              <a:rPr sz="2400" b="1" spc="-35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10B4BC"/>
                </a:solidFill>
                <a:latin typeface="Arial"/>
                <a:cs typeface="Arial"/>
              </a:rPr>
              <a:t>accelerate</a:t>
            </a:r>
            <a:r>
              <a:rPr sz="2400" b="1" spc="-55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2400" b="1" spc="140" dirty="0">
                <a:solidFill>
                  <a:srgbClr val="10B4BC"/>
                </a:solidFill>
                <a:latin typeface="Arial"/>
                <a:cs typeface="Arial"/>
              </a:rPr>
              <a:t>the</a:t>
            </a:r>
            <a:r>
              <a:rPr sz="2400" b="1" spc="-35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10B4BC"/>
                </a:solidFill>
                <a:latin typeface="Arial"/>
                <a:cs typeface="Arial"/>
              </a:rPr>
              <a:t>translation</a:t>
            </a:r>
            <a:r>
              <a:rPr sz="2400" b="1" spc="-35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10B4BC"/>
                </a:solidFill>
                <a:latin typeface="Arial"/>
                <a:cs typeface="Arial"/>
              </a:rPr>
              <a:t>of</a:t>
            </a:r>
            <a:r>
              <a:rPr sz="2400" b="1" spc="-35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10B4BC"/>
                </a:solidFill>
                <a:latin typeface="Arial"/>
                <a:cs typeface="Arial"/>
              </a:rPr>
              <a:t>research</a:t>
            </a:r>
            <a:r>
              <a:rPr sz="2400" b="1" spc="-50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10B4BC"/>
                </a:solidFill>
                <a:latin typeface="Arial"/>
                <a:cs typeface="Arial"/>
              </a:rPr>
              <a:t>discoveries</a:t>
            </a:r>
            <a:r>
              <a:rPr sz="2400" b="1" spc="-45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2400" b="1" spc="105" dirty="0">
                <a:solidFill>
                  <a:srgbClr val="10B4BC"/>
                </a:solidFill>
                <a:latin typeface="Arial"/>
                <a:cs typeface="Arial"/>
              </a:rPr>
              <a:t>into</a:t>
            </a:r>
            <a:r>
              <a:rPr sz="2400" b="1" spc="-35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2400" b="1" spc="125" dirty="0">
                <a:solidFill>
                  <a:srgbClr val="10B4BC"/>
                </a:solidFill>
                <a:latin typeface="Arial"/>
                <a:cs typeface="Arial"/>
              </a:rPr>
              <a:t>patient</a:t>
            </a:r>
            <a:r>
              <a:rPr sz="2400" b="1" spc="-30" dirty="0">
                <a:solidFill>
                  <a:srgbClr val="10B4BC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10B4BC"/>
                </a:solidFill>
                <a:latin typeface="Arial"/>
                <a:cs typeface="Arial"/>
              </a:rPr>
              <a:t>benefit.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321" y="246518"/>
            <a:ext cx="83248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50" dirty="0">
                <a:solidFill>
                  <a:srgbClr val="1D284F"/>
                </a:solidFill>
                <a:latin typeface="Arial"/>
                <a:cs typeface="Arial"/>
              </a:rPr>
              <a:t>EATRIS</a:t>
            </a:r>
            <a:r>
              <a:rPr sz="2400" b="1" spc="-30" dirty="0">
                <a:solidFill>
                  <a:srgbClr val="1D284F"/>
                </a:solidFill>
                <a:latin typeface="Arial"/>
                <a:cs typeface="Arial"/>
              </a:rPr>
              <a:t> </a:t>
            </a:r>
            <a:r>
              <a:rPr sz="2400" b="1" spc="125" dirty="0">
                <a:solidFill>
                  <a:srgbClr val="1D284F"/>
                </a:solidFill>
                <a:latin typeface="Arial"/>
                <a:cs typeface="Arial"/>
              </a:rPr>
              <a:t>commitment</a:t>
            </a:r>
            <a:r>
              <a:rPr sz="2400" b="1" spc="-10" dirty="0">
                <a:solidFill>
                  <a:srgbClr val="1D284F"/>
                </a:solidFill>
                <a:latin typeface="Arial"/>
                <a:cs typeface="Arial"/>
              </a:rPr>
              <a:t> </a:t>
            </a:r>
            <a:r>
              <a:rPr sz="2400" b="1" spc="130" dirty="0">
                <a:solidFill>
                  <a:srgbClr val="1D284F"/>
                </a:solidFill>
                <a:latin typeface="Arial"/>
                <a:cs typeface="Arial"/>
              </a:rPr>
              <a:t>to</a:t>
            </a:r>
            <a:r>
              <a:rPr sz="2400" b="1" spc="-35" dirty="0">
                <a:solidFill>
                  <a:srgbClr val="1D284F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1D284F"/>
                </a:solidFill>
                <a:latin typeface="Arial"/>
                <a:cs typeface="Arial"/>
              </a:rPr>
              <a:t>accelerate</a:t>
            </a:r>
            <a:r>
              <a:rPr sz="2400" b="1" spc="-60" dirty="0">
                <a:solidFill>
                  <a:srgbClr val="1D284F"/>
                </a:solidFill>
                <a:latin typeface="Arial"/>
                <a:cs typeface="Arial"/>
              </a:rPr>
              <a:t> </a:t>
            </a:r>
            <a:r>
              <a:rPr sz="2400" b="1" spc="125" dirty="0">
                <a:solidFill>
                  <a:srgbClr val="1D284F"/>
                </a:solidFill>
                <a:latin typeface="Arial"/>
                <a:cs typeface="Arial"/>
              </a:rPr>
              <a:t>patient</a:t>
            </a:r>
            <a:r>
              <a:rPr sz="2400" b="1" spc="-40" dirty="0">
                <a:solidFill>
                  <a:srgbClr val="1D284F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1D284F"/>
                </a:solidFill>
                <a:latin typeface="Arial"/>
                <a:cs typeface="Arial"/>
              </a:rPr>
              <a:t>engagement </a:t>
            </a:r>
            <a:r>
              <a:rPr sz="2400" b="1" spc="-650" dirty="0">
                <a:solidFill>
                  <a:srgbClr val="1D284F"/>
                </a:solidFill>
                <a:latin typeface="Arial"/>
                <a:cs typeface="Arial"/>
              </a:rPr>
              <a:t> </a:t>
            </a:r>
            <a:r>
              <a:rPr sz="2400" b="1" spc="85" dirty="0">
                <a:solidFill>
                  <a:srgbClr val="1D284F"/>
                </a:solidFill>
                <a:latin typeface="Arial"/>
                <a:cs typeface="Arial"/>
              </a:rPr>
              <a:t>in</a:t>
            </a:r>
            <a:r>
              <a:rPr sz="2400" b="1" spc="-45" dirty="0">
                <a:solidFill>
                  <a:srgbClr val="1D284F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1D284F"/>
                </a:solidFill>
                <a:latin typeface="Arial"/>
                <a:cs typeface="Arial"/>
              </a:rPr>
              <a:t>academic</a:t>
            </a:r>
            <a:r>
              <a:rPr sz="2400" b="1" spc="-30" dirty="0">
                <a:solidFill>
                  <a:srgbClr val="1D284F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1D284F"/>
                </a:solidFill>
                <a:latin typeface="Arial"/>
                <a:cs typeface="Arial"/>
              </a:rPr>
              <a:t>research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00782" y="660991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Arial MT"/>
                <a:cs typeface="Arial MT"/>
              </a:rPr>
              <a:t>4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8900" y="25907"/>
            <a:ext cx="1629155" cy="81381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90906" y="1209294"/>
            <a:ext cx="755015" cy="0"/>
          </a:xfrm>
          <a:custGeom>
            <a:avLst/>
            <a:gdLst/>
            <a:ahLst/>
            <a:cxnLst/>
            <a:rect l="l" t="t" r="r" b="b"/>
            <a:pathLst>
              <a:path w="755015">
                <a:moveTo>
                  <a:pt x="0" y="0"/>
                </a:moveTo>
                <a:lnTo>
                  <a:pt x="754418" y="0"/>
                </a:lnTo>
              </a:path>
            </a:pathLst>
          </a:custGeom>
          <a:ln w="25400">
            <a:solidFill>
              <a:srgbClr val="00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331" y="1716024"/>
            <a:ext cx="3685031" cy="20726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33671" y="1716024"/>
            <a:ext cx="3685031" cy="20726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97011" y="1716024"/>
            <a:ext cx="3685031" cy="20726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70331" y="5882640"/>
            <a:ext cx="11412220" cy="723900"/>
          </a:xfrm>
          <a:prstGeom prst="rect">
            <a:avLst/>
          </a:prstGeom>
          <a:solidFill>
            <a:srgbClr val="00B4B4"/>
          </a:solidFill>
        </p:spPr>
        <p:txBody>
          <a:bodyPr vert="horz" wrap="square" lIns="0" tIns="20637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62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dedicated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webpage: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https://eatris.eu/patient-engagement-2/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63396" y="4265676"/>
            <a:ext cx="1600199" cy="11186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42459" y="4382889"/>
            <a:ext cx="1863205" cy="82081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81928" y="4523232"/>
            <a:ext cx="1952243" cy="74371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055607" y="4381500"/>
            <a:ext cx="1949193" cy="8854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392" y="0"/>
            <a:ext cx="4483608" cy="22296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044" y="553210"/>
            <a:ext cx="30372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0" dirty="0">
                <a:solidFill>
                  <a:srgbClr val="1D2850"/>
                </a:solidFill>
                <a:latin typeface="Arial"/>
                <a:cs typeface="Arial"/>
              </a:rPr>
              <a:t>EATRIS-Plus</a:t>
            </a:r>
            <a:r>
              <a:rPr sz="2500" b="1" spc="-65" dirty="0">
                <a:solidFill>
                  <a:srgbClr val="1D2850"/>
                </a:solidFill>
                <a:latin typeface="Arial"/>
                <a:cs typeface="Arial"/>
              </a:rPr>
              <a:t> </a:t>
            </a:r>
            <a:r>
              <a:rPr sz="2500" b="1" spc="40" dirty="0">
                <a:solidFill>
                  <a:srgbClr val="1D2850"/>
                </a:solidFill>
                <a:latin typeface="Arial"/>
                <a:cs typeface="Arial"/>
              </a:rPr>
              <a:t>Project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790" y="1257298"/>
            <a:ext cx="11126470" cy="5975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425"/>
              </a:spcBef>
            </a:pPr>
            <a:r>
              <a:rPr sz="2000" dirty="0">
                <a:solidFill>
                  <a:srgbClr val="1A2850"/>
                </a:solidFill>
                <a:latin typeface="Arial MT"/>
                <a:cs typeface="Arial MT"/>
              </a:rPr>
              <a:t>One of four key </a:t>
            </a:r>
            <a:r>
              <a:rPr sz="2000" spc="-5" dirty="0">
                <a:solidFill>
                  <a:srgbClr val="1A2850"/>
                </a:solidFill>
                <a:latin typeface="Arial MT"/>
                <a:cs typeface="Arial MT"/>
              </a:rPr>
              <a:t>objectives </a:t>
            </a:r>
            <a:r>
              <a:rPr sz="2000" dirty="0">
                <a:solidFill>
                  <a:srgbClr val="1A2850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1A2850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F99531"/>
                </a:solidFill>
                <a:latin typeface="Arial"/>
                <a:cs typeface="Arial"/>
              </a:rPr>
              <a:t>To </a:t>
            </a:r>
            <a:r>
              <a:rPr sz="2000" b="1" spc="-5" dirty="0">
                <a:solidFill>
                  <a:srgbClr val="F99531"/>
                </a:solidFill>
                <a:latin typeface="Arial"/>
                <a:cs typeface="Arial"/>
              </a:rPr>
              <a:t>drive </a:t>
            </a:r>
            <a:r>
              <a:rPr sz="2000" b="1" dirty="0">
                <a:solidFill>
                  <a:srgbClr val="F99531"/>
                </a:solidFill>
                <a:latin typeface="Arial"/>
                <a:cs typeface="Arial"/>
              </a:rPr>
              <a:t>patient empowerment through </a:t>
            </a:r>
            <a:r>
              <a:rPr sz="2000" b="1" spc="-5" dirty="0">
                <a:solidFill>
                  <a:srgbClr val="F99531"/>
                </a:solidFill>
                <a:latin typeface="Arial"/>
                <a:cs typeface="Arial"/>
              </a:rPr>
              <a:t>active involvement in </a:t>
            </a:r>
            <a:r>
              <a:rPr sz="2000" b="1" dirty="0">
                <a:solidFill>
                  <a:srgbClr val="F99531"/>
                </a:solidFill>
                <a:latin typeface="Arial"/>
                <a:cs typeface="Arial"/>
              </a:rPr>
              <a:t>the </a:t>
            </a:r>
            <a:r>
              <a:rPr sz="2000" b="1" spc="-545" dirty="0">
                <a:solidFill>
                  <a:srgbClr val="F9953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99531"/>
                </a:solidFill>
                <a:latin typeface="Arial"/>
                <a:cs typeface="Arial"/>
              </a:rPr>
              <a:t>research</a:t>
            </a:r>
            <a:r>
              <a:rPr sz="2000" b="1" spc="-35" dirty="0">
                <a:solidFill>
                  <a:srgbClr val="F9953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99531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70411" y="64256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5734" y="2611000"/>
            <a:ext cx="36576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A2850"/>
                </a:solidFill>
                <a:latin typeface="Arial"/>
                <a:cs typeface="Arial"/>
              </a:rPr>
              <a:t>Development </a:t>
            </a:r>
            <a:r>
              <a:rPr sz="2000" b="1" dirty="0">
                <a:solidFill>
                  <a:srgbClr val="1A2850"/>
                </a:solidFill>
                <a:latin typeface="Arial"/>
                <a:cs typeface="Arial"/>
              </a:rPr>
              <a:t>of Patient </a:t>
            </a:r>
            <a:r>
              <a:rPr sz="2000" b="1" spc="5" dirty="0">
                <a:solidFill>
                  <a:srgbClr val="1A28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850"/>
                </a:solidFill>
                <a:latin typeface="Arial"/>
                <a:cs typeface="Arial"/>
              </a:rPr>
              <a:t>Engagement</a:t>
            </a:r>
            <a:r>
              <a:rPr sz="2000" b="1" spc="-50" dirty="0">
                <a:solidFill>
                  <a:srgbClr val="1A28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850"/>
                </a:solidFill>
                <a:latin typeface="Arial"/>
                <a:cs typeface="Arial"/>
              </a:rPr>
              <a:t>Resource</a:t>
            </a:r>
            <a:r>
              <a:rPr sz="2000" b="1" spc="-60" dirty="0">
                <a:solidFill>
                  <a:srgbClr val="1A28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850"/>
                </a:solidFill>
                <a:latin typeface="Arial"/>
                <a:cs typeface="Arial"/>
              </a:rPr>
              <a:t>Centre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359" y="2148841"/>
            <a:ext cx="699770" cy="469900"/>
          </a:xfrm>
          <a:custGeom>
            <a:avLst/>
            <a:gdLst/>
            <a:ahLst/>
            <a:cxnLst/>
            <a:rect l="l" t="t" r="r" b="b"/>
            <a:pathLst>
              <a:path w="699769" h="469900">
                <a:moveTo>
                  <a:pt x="621284" y="0"/>
                </a:moveTo>
                <a:lnTo>
                  <a:pt x="78232" y="0"/>
                </a:lnTo>
                <a:lnTo>
                  <a:pt x="47780" y="6147"/>
                </a:lnTo>
                <a:lnTo>
                  <a:pt x="22913" y="22913"/>
                </a:lnTo>
                <a:lnTo>
                  <a:pt x="6147" y="47780"/>
                </a:lnTo>
                <a:lnTo>
                  <a:pt x="0" y="78232"/>
                </a:lnTo>
                <a:lnTo>
                  <a:pt x="0" y="391160"/>
                </a:lnTo>
                <a:lnTo>
                  <a:pt x="6147" y="421611"/>
                </a:lnTo>
                <a:lnTo>
                  <a:pt x="22913" y="446478"/>
                </a:lnTo>
                <a:lnTo>
                  <a:pt x="47780" y="463244"/>
                </a:lnTo>
                <a:lnTo>
                  <a:pt x="78232" y="469392"/>
                </a:lnTo>
                <a:lnTo>
                  <a:pt x="621284" y="469392"/>
                </a:lnTo>
                <a:lnTo>
                  <a:pt x="651735" y="463244"/>
                </a:lnTo>
                <a:lnTo>
                  <a:pt x="676602" y="446478"/>
                </a:lnTo>
                <a:lnTo>
                  <a:pt x="693368" y="421611"/>
                </a:lnTo>
                <a:lnTo>
                  <a:pt x="699516" y="391160"/>
                </a:lnTo>
                <a:lnTo>
                  <a:pt x="699516" y="78232"/>
                </a:lnTo>
                <a:lnTo>
                  <a:pt x="693368" y="47780"/>
                </a:lnTo>
                <a:lnTo>
                  <a:pt x="676602" y="22913"/>
                </a:lnTo>
                <a:lnTo>
                  <a:pt x="651735" y="6147"/>
                </a:lnTo>
                <a:lnTo>
                  <a:pt x="621284" y="0"/>
                </a:lnTo>
                <a:close/>
              </a:path>
            </a:pathLst>
          </a:custGeom>
          <a:solidFill>
            <a:srgbClr val="10B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0455" y="2061272"/>
            <a:ext cx="4378325" cy="345947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  <a:p>
            <a:pPr marL="88900" marR="215900">
              <a:lnSpc>
                <a:spcPts val="2160"/>
              </a:lnSpc>
              <a:spcBef>
                <a:spcPts val="690"/>
              </a:spcBef>
            </a:pPr>
            <a:r>
              <a:rPr sz="2000" b="1" dirty="0">
                <a:solidFill>
                  <a:srgbClr val="1A2850"/>
                </a:solidFill>
                <a:latin typeface="Arial"/>
                <a:cs typeface="Arial"/>
              </a:rPr>
              <a:t>Formation</a:t>
            </a:r>
            <a:r>
              <a:rPr sz="2000" b="1" spc="-45" dirty="0">
                <a:solidFill>
                  <a:srgbClr val="1A28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850"/>
                </a:solidFill>
                <a:latin typeface="Arial"/>
                <a:cs typeface="Arial"/>
              </a:rPr>
              <a:t>of</a:t>
            </a:r>
            <a:r>
              <a:rPr sz="2000" b="1" spc="-15" dirty="0">
                <a:solidFill>
                  <a:srgbClr val="1A28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850"/>
                </a:solidFill>
                <a:latin typeface="Arial"/>
                <a:cs typeface="Arial"/>
              </a:rPr>
              <a:t>the</a:t>
            </a:r>
            <a:r>
              <a:rPr sz="2000" b="1" spc="-45" dirty="0">
                <a:solidFill>
                  <a:srgbClr val="1A28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850"/>
                </a:solidFill>
                <a:latin typeface="Arial"/>
                <a:cs typeface="Arial"/>
              </a:rPr>
              <a:t>Patient</a:t>
            </a:r>
            <a:r>
              <a:rPr sz="2000" b="1" spc="-105" dirty="0">
                <a:solidFill>
                  <a:srgbClr val="1A285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A2850"/>
                </a:solidFill>
                <a:latin typeface="Arial"/>
                <a:cs typeface="Arial"/>
              </a:rPr>
              <a:t>Advisory </a:t>
            </a:r>
            <a:r>
              <a:rPr sz="2000" b="1" spc="-540" dirty="0">
                <a:solidFill>
                  <a:srgbClr val="1A285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A2850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  <a:p>
            <a:pPr marL="317500" marR="5080" indent="-228600">
              <a:lnSpc>
                <a:spcPts val="2160"/>
              </a:lnSpc>
              <a:spcBef>
                <a:spcPts val="994"/>
              </a:spcBef>
              <a:buChar char="•"/>
              <a:tabLst>
                <a:tab pos="317500" algn="l"/>
                <a:tab pos="318135" algn="l"/>
              </a:tabLst>
            </a:pPr>
            <a:r>
              <a:rPr sz="2000" dirty="0">
                <a:solidFill>
                  <a:srgbClr val="1A2850"/>
                </a:solidFill>
                <a:latin typeface="Arial MT"/>
                <a:cs typeface="Arial MT"/>
              </a:rPr>
              <a:t>7</a:t>
            </a:r>
            <a:r>
              <a:rPr sz="2000" spc="-20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A2850"/>
                </a:solidFill>
                <a:latin typeface="Arial MT"/>
                <a:cs typeface="Arial MT"/>
              </a:rPr>
              <a:t>members</a:t>
            </a:r>
            <a:r>
              <a:rPr sz="2000" spc="-60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1A2850"/>
                </a:solidFill>
                <a:latin typeface="Arial MT"/>
                <a:cs typeface="Arial MT"/>
              </a:rPr>
              <a:t>with</a:t>
            </a:r>
            <a:r>
              <a:rPr sz="2000" spc="-20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A2850"/>
                </a:solidFill>
                <a:latin typeface="Arial MT"/>
                <a:cs typeface="Arial MT"/>
              </a:rPr>
              <a:t>diverse</a:t>
            </a:r>
            <a:r>
              <a:rPr sz="2000" spc="-40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A2850"/>
                </a:solidFill>
                <a:latin typeface="Arial MT"/>
                <a:cs typeface="Arial MT"/>
              </a:rPr>
              <a:t>expertise</a:t>
            </a:r>
            <a:r>
              <a:rPr sz="2000" spc="-40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1A2850"/>
                </a:solidFill>
                <a:latin typeface="Arial MT"/>
                <a:cs typeface="Arial MT"/>
              </a:rPr>
              <a:t>in </a:t>
            </a:r>
            <a:r>
              <a:rPr sz="2000" spc="-545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1A2850"/>
                </a:solidFill>
                <a:latin typeface="Arial MT"/>
                <a:cs typeface="Arial MT"/>
              </a:rPr>
              <a:t>Advocacy, </a:t>
            </a:r>
            <a:r>
              <a:rPr sz="2000" dirty="0">
                <a:solidFill>
                  <a:srgbClr val="1A2850"/>
                </a:solidFill>
                <a:latin typeface="Arial MT"/>
                <a:cs typeface="Arial MT"/>
              </a:rPr>
              <a:t>Communications, </a:t>
            </a:r>
            <a:r>
              <a:rPr sz="2000" spc="5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A2850"/>
                </a:solidFill>
                <a:latin typeface="Arial MT"/>
                <a:cs typeface="Arial MT"/>
              </a:rPr>
              <a:t>Education,</a:t>
            </a:r>
            <a:r>
              <a:rPr sz="2000" spc="-40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A2850"/>
                </a:solidFill>
                <a:latin typeface="Arial MT"/>
                <a:cs typeface="Arial MT"/>
              </a:rPr>
              <a:t>and</a:t>
            </a:r>
            <a:r>
              <a:rPr sz="2000" spc="-20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1A2850"/>
                </a:solidFill>
                <a:latin typeface="Arial MT"/>
                <a:cs typeface="Arial MT"/>
              </a:rPr>
              <a:t>Scientific</a:t>
            </a:r>
            <a:r>
              <a:rPr sz="2000" spc="-110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1A2850"/>
                </a:solidFill>
                <a:latin typeface="Arial MT"/>
                <a:cs typeface="Arial MT"/>
              </a:rPr>
              <a:t>Advice</a:t>
            </a:r>
            <a:endParaRPr sz="2000">
              <a:latin typeface="Arial MT"/>
              <a:cs typeface="Arial MT"/>
            </a:endParaRPr>
          </a:p>
          <a:p>
            <a:pPr marL="317500" indent="-229235">
              <a:lnSpc>
                <a:spcPct val="100000"/>
              </a:lnSpc>
              <a:spcBef>
                <a:spcPts val="735"/>
              </a:spcBef>
              <a:buChar char="•"/>
              <a:tabLst>
                <a:tab pos="317500" algn="l"/>
                <a:tab pos="318135" algn="l"/>
              </a:tabLst>
            </a:pPr>
            <a:r>
              <a:rPr sz="2000" dirty="0">
                <a:solidFill>
                  <a:srgbClr val="1A2850"/>
                </a:solidFill>
                <a:latin typeface="Arial MT"/>
                <a:cs typeface="Arial MT"/>
              </a:rPr>
              <a:t>Coordinated</a:t>
            </a:r>
            <a:r>
              <a:rPr sz="2000" spc="-65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A2850"/>
                </a:solidFill>
                <a:latin typeface="Arial MT"/>
                <a:cs typeface="Arial MT"/>
              </a:rPr>
              <a:t>by</a:t>
            </a:r>
            <a:r>
              <a:rPr sz="2000" spc="-40" dirty="0">
                <a:solidFill>
                  <a:srgbClr val="1A2850"/>
                </a:solidFill>
                <a:latin typeface="Arial MT"/>
                <a:cs typeface="Arial MT"/>
              </a:rPr>
              <a:t> EATG</a:t>
            </a:r>
            <a:endParaRPr sz="2000">
              <a:latin typeface="Arial MT"/>
              <a:cs typeface="Arial MT"/>
            </a:endParaRPr>
          </a:p>
          <a:p>
            <a:pPr marL="317500" marR="483234" indent="-228600">
              <a:lnSpc>
                <a:spcPts val="2160"/>
              </a:lnSpc>
              <a:spcBef>
                <a:spcPts val="1030"/>
              </a:spcBef>
              <a:buChar char="•"/>
              <a:tabLst>
                <a:tab pos="317500" algn="l"/>
                <a:tab pos="318135" algn="l"/>
              </a:tabLst>
            </a:pPr>
            <a:r>
              <a:rPr sz="2000" dirty="0">
                <a:solidFill>
                  <a:srgbClr val="1A2850"/>
                </a:solidFill>
                <a:latin typeface="Arial MT"/>
                <a:cs typeface="Arial MT"/>
              </a:rPr>
              <a:t>consult</a:t>
            </a:r>
            <a:r>
              <a:rPr sz="2000" spc="-45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A2850"/>
                </a:solidFill>
                <a:latin typeface="Arial MT"/>
                <a:cs typeface="Arial MT"/>
              </a:rPr>
              <a:t>and</a:t>
            </a:r>
            <a:r>
              <a:rPr sz="2000" spc="-25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A2850"/>
                </a:solidFill>
                <a:latin typeface="Arial MT"/>
                <a:cs typeface="Arial MT"/>
              </a:rPr>
              <a:t>advise</a:t>
            </a:r>
            <a:r>
              <a:rPr sz="2000" spc="-25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spc="-30" dirty="0">
                <a:solidFill>
                  <a:srgbClr val="1A2850"/>
                </a:solidFill>
                <a:latin typeface="Arial MT"/>
                <a:cs typeface="Arial MT"/>
              </a:rPr>
              <a:t>EATRIS</a:t>
            </a:r>
            <a:r>
              <a:rPr sz="2000" spc="-10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A2850"/>
                </a:solidFill>
                <a:latin typeface="Arial MT"/>
                <a:cs typeface="Arial MT"/>
              </a:rPr>
              <a:t>and </a:t>
            </a:r>
            <a:r>
              <a:rPr sz="2000" spc="-540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spc="-15" dirty="0">
                <a:solidFill>
                  <a:srgbClr val="1A2850"/>
                </a:solidFill>
                <a:latin typeface="Arial MT"/>
                <a:cs typeface="Arial MT"/>
              </a:rPr>
              <a:t>EATRIS-Plus </a:t>
            </a:r>
            <a:r>
              <a:rPr sz="2000" dirty="0">
                <a:solidFill>
                  <a:srgbClr val="1A2850"/>
                </a:solidFill>
                <a:latin typeface="Arial MT"/>
                <a:cs typeface="Arial MT"/>
              </a:rPr>
              <a:t>project from the </a:t>
            </a:r>
            <a:r>
              <a:rPr sz="2000" spc="5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1A2850"/>
                </a:solidFill>
                <a:latin typeface="Arial MT"/>
                <a:cs typeface="Arial MT"/>
              </a:rPr>
              <a:t>patient</a:t>
            </a:r>
            <a:r>
              <a:rPr sz="2000" spc="-30" dirty="0">
                <a:solidFill>
                  <a:srgbClr val="1A285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1A2850"/>
                </a:solidFill>
                <a:latin typeface="Arial MT"/>
                <a:cs typeface="Arial MT"/>
              </a:rPr>
              <a:t>perspective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07123" y="2066545"/>
            <a:ext cx="699770" cy="469900"/>
          </a:xfrm>
          <a:custGeom>
            <a:avLst/>
            <a:gdLst/>
            <a:ahLst/>
            <a:cxnLst/>
            <a:rect l="l" t="t" r="r" b="b"/>
            <a:pathLst>
              <a:path w="699770" h="469900">
                <a:moveTo>
                  <a:pt x="621284" y="0"/>
                </a:moveTo>
                <a:lnTo>
                  <a:pt x="78232" y="0"/>
                </a:lnTo>
                <a:lnTo>
                  <a:pt x="47780" y="6147"/>
                </a:lnTo>
                <a:lnTo>
                  <a:pt x="22913" y="22913"/>
                </a:lnTo>
                <a:lnTo>
                  <a:pt x="6147" y="47780"/>
                </a:lnTo>
                <a:lnTo>
                  <a:pt x="0" y="78232"/>
                </a:lnTo>
                <a:lnTo>
                  <a:pt x="0" y="391160"/>
                </a:lnTo>
                <a:lnTo>
                  <a:pt x="6147" y="421611"/>
                </a:lnTo>
                <a:lnTo>
                  <a:pt x="22913" y="446478"/>
                </a:lnTo>
                <a:lnTo>
                  <a:pt x="47780" y="463244"/>
                </a:lnTo>
                <a:lnTo>
                  <a:pt x="78232" y="469392"/>
                </a:lnTo>
                <a:lnTo>
                  <a:pt x="621284" y="469392"/>
                </a:lnTo>
                <a:lnTo>
                  <a:pt x="651735" y="463244"/>
                </a:lnTo>
                <a:lnTo>
                  <a:pt x="676602" y="446478"/>
                </a:lnTo>
                <a:lnTo>
                  <a:pt x="693368" y="421611"/>
                </a:lnTo>
                <a:lnTo>
                  <a:pt x="699516" y="391160"/>
                </a:lnTo>
                <a:lnTo>
                  <a:pt x="699516" y="78232"/>
                </a:lnTo>
                <a:lnTo>
                  <a:pt x="693368" y="47780"/>
                </a:lnTo>
                <a:lnTo>
                  <a:pt x="676602" y="22913"/>
                </a:lnTo>
                <a:lnTo>
                  <a:pt x="651735" y="6147"/>
                </a:lnTo>
                <a:lnTo>
                  <a:pt x="621284" y="0"/>
                </a:lnTo>
                <a:close/>
              </a:path>
            </a:pathLst>
          </a:custGeom>
          <a:solidFill>
            <a:srgbClr val="10B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53363" y="2052382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5368" y="3429000"/>
            <a:ext cx="3657599" cy="29439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734</Words>
  <Application>Microsoft Office PowerPoint</Application>
  <PresentationFormat>Widescreen</PresentationFormat>
  <Paragraphs>141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MT</vt:lpstr>
      <vt:lpstr>Calibri</vt:lpstr>
      <vt:lpstr>Candara</vt:lpstr>
      <vt:lpstr>Franklin Gothic Medium</vt:lpstr>
      <vt:lpstr>Tahoma</vt:lpstr>
      <vt:lpstr>Times New Roman</vt:lpstr>
      <vt:lpstr>Trebuchet MS</vt:lpstr>
      <vt:lpstr>Wingdings</vt:lpstr>
      <vt:lpstr>Office Theme</vt:lpstr>
      <vt:lpstr>Patient Involvement in Translational Research - the example of  Patient Engagement Resource Centre for Translational  Researchers of EATRIS Plus Project</vt:lpstr>
      <vt:lpstr>PANELISTS</vt:lpstr>
      <vt:lpstr>AGENDA</vt:lpstr>
      <vt:lpstr>Housekeeping rules</vt:lpstr>
      <vt:lpstr>PowerPoint Presentation</vt:lpstr>
      <vt:lpstr>Who is EATRIS</vt:lpstr>
      <vt:lpstr>Our mission</vt:lpstr>
      <vt:lpstr>EATRIS commitment to accelerate patient engagement  in academic research</vt:lpstr>
      <vt:lpstr>EATRIS-Plus Project</vt:lpstr>
      <vt:lpstr>Jan – Feb 2023 New round of focus group  meetings for feedback on  pilot platform</vt:lpstr>
      <vt:lpstr>Find out more on patient-engagement.eu</vt:lpstr>
      <vt:lpstr>Get involved!</vt:lpstr>
      <vt:lpstr>PowerPoint Presentation</vt:lpstr>
      <vt:lpstr>PowerPoint Presentation</vt:lpstr>
      <vt:lpstr>PowerPoint Presentation</vt:lpstr>
      <vt:lpstr>EATRIS-Plus patient engagement  Latvia node event</vt:lpstr>
      <vt:lpstr>PowerPoint Presentation</vt:lpstr>
      <vt:lpstr>PERC</vt:lpstr>
      <vt:lpstr>PowerPoint Presentation</vt:lpstr>
      <vt:lpstr>Challenges</vt:lpstr>
      <vt:lpstr>Learnings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Involvement in Translational Research - the example of  Patient Engagement Resource Centre for Translational  Researchers of EATRIS Plus Project</dc:title>
  <cp:lastModifiedBy>Bianca Pop | EPF</cp:lastModifiedBy>
  <cp:revision>5</cp:revision>
  <dcterms:created xsi:type="dcterms:W3CDTF">2023-11-14T09:55:03Z</dcterms:created>
  <dcterms:modified xsi:type="dcterms:W3CDTF">2023-11-14T15:38:33Z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2023-11-14T00:00:00Z</vt:filetime>
  </property>
</Properties>
</file>